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256" r:id="rId2"/>
    <p:sldId id="263" r:id="rId3"/>
    <p:sldId id="271" r:id="rId4"/>
    <p:sldId id="265" r:id="rId5"/>
    <p:sldId id="275" r:id="rId6"/>
    <p:sldId id="272" r:id="rId7"/>
    <p:sldId id="278" r:id="rId8"/>
    <p:sldId id="276" r:id="rId9"/>
    <p:sldId id="279" r:id="rId10"/>
    <p:sldId id="280" r:id="rId11"/>
    <p:sldId id="281" r:id="rId12"/>
    <p:sldId id="282" r:id="rId13"/>
    <p:sldId id="283" r:id="rId14"/>
    <p:sldId id="284"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0E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2422" autoAdjust="0"/>
  </p:normalViewPr>
  <p:slideViewPr>
    <p:cSldViewPr snapToGrid="0">
      <p:cViewPr varScale="1">
        <p:scale>
          <a:sx n="81" d="100"/>
          <a:sy n="81" d="100"/>
        </p:scale>
        <p:origin x="175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9CC7B9-B9C3-4C70-9378-FD832F24855C}" type="datetimeFigureOut">
              <a:rPr lang="ko-KR" altLang="en-US" smtClean="0"/>
              <a:t>2022-03-12</a:t>
            </a:fld>
            <a:endParaRPr lang="ko-KR"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23576A-3662-4D23-AB34-2B67D2542889}" type="slidenum">
              <a:rPr lang="ko-KR" altLang="en-US" smtClean="0"/>
              <a:t>‹#›</a:t>
            </a:fld>
            <a:endParaRPr lang="ko-KR" altLang="en-US"/>
          </a:p>
        </p:txBody>
      </p:sp>
    </p:spTree>
    <p:extLst>
      <p:ext uri="{BB962C8B-B14F-4D97-AF65-F5344CB8AC3E}">
        <p14:creationId xmlns:p14="http://schemas.microsoft.com/office/powerpoint/2010/main" val="86240781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Hi, my name is Jiho Song</a:t>
            </a:r>
          </a:p>
          <a:p>
            <a:r>
              <a:rPr lang="en-US" altLang="ko-KR" dirty="0"/>
              <a:t>In advance, I want to say thank you for listening my analysis. </a:t>
            </a:r>
          </a:p>
          <a:p>
            <a:r>
              <a:rPr lang="en-US" altLang="ko-KR" dirty="0"/>
              <a:t>I have analyzed a fan engagement of NBA tweets. </a:t>
            </a:r>
            <a:endParaRPr lang="ko-KR" altLang="en-US" dirty="0"/>
          </a:p>
        </p:txBody>
      </p:sp>
      <p:sp>
        <p:nvSpPr>
          <p:cNvPr id="4" name="Slide Number Placeholder 3"/>
          <p:cNvSpPr>
            <a:spLocks noGrp="1"/>
          </p:cNvSpPr>
          <p:nvPr>
            <p:ph type="sldNum" sz="quarter" idx="5"/>
          </p:nvPr>
        </p:nvSpPr>
        <p:spPr/>
        <p:txBody>
          <a:bodyPr/>
          <a:lstStyle/>
          <a:p>
            <a:fld id="{5C23576A-3662-4D23-AB34-2B67D2542889}" type="slidenum">
              <a:rPr lang="ko-KR" altLang="en-US" smtClean="0"/>
              <a:t>1</a:t>
            </a:fld>
            <a:endParaRPr lang="ko-KR" altLang="en-US"/>
          </a:p>
        </p:txBody>
      </p:sp>
    </p:spTree>
    <p:extLst>
      <p:ext uri="{BB962C8B-B14F-4D97-AF65-F5344CB8AC3E}">
        <p14:creationId xmlns:p14="http://schemas.microsoft.com/office/powerpoint/2010/main" val="39303317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sz="1800" dirty="0">
                <a:effectLst/>
                <a:latin typeface="Calibri" panose="020F0502020204030204" pitchFamily="34" charset="0"/>
                <a:ea typeface="맑은 고딕" panose="020B0503020000020004" pitchFamily="50" charset="-127"/>
                <a:cs typeface="Times New Roman" panose="02020603050405020304" pitchFamily="18" charset="0"/>
              </a:rPr>
              <a:t>This page consists of monthly keywords analysis. </a:t>
            </a:r>
            <a:endParaRPr lang="ko-KR" altLang="ko-KR" sz="1800" dirty="0">
              <a:effectLst/>
              <a:latin typeface="Calibri" panose="020F0502020204030204" pitchFamily="34" charset="0"/>
              <a:ea typeface="맑은 고딕" panose="020B0503020000020004" pitchFamily="50" charset="-127"/>
              <a:cs typeface="Times New Roman" panose="02020603050405020304" pitchFamily="18" charset="0"/>
            </a:endParaRPr>
          </a:p>
          <a:p>
            <a:r>
              <a:rPr lang="en-US" altLang="ko-KR" sz="1800" dirty="0">
                <a:effectLst/>
                <a:latin typeface="Calibri" panose="020F0502020204030204" pitchFamily="34" charset="0"/>
                <a:ea typeface="맑은 고딕" panose="020B0503020000020004" pitchFamily="50" charset="-127"/>
                <a:cs typeface="Times New Roman" panose="02020603050405020304" pitchFamily="18" charset="0"/>
              </a:rPr>
              <a:t>To do this analysis, I excluded the team name, and I chose a 1% sample data because the original data was too huge. </a:t>
            </a:r>
            <a:endParaRPr lang="ko-KR" altLang="ko-KR" sz="1800" dirty="0">
              <a:effectLst/>
              <a:latin typeface="Calibri" panose="020F0502020204030204" pitchFamily="34" charset="0"/>
              <a:ea typeface="맑은 고딕" panose="020B0503020000020004" pitchFamily="50" charset="-127"/>
              <a:cs typeface="Times New Roman" panose="02020603050405020304" pitchFamily="18" charset="0"/>
            </a:endParaRPr>
          </a:p>
          <a:p>
            <a:r>
              <a:rPr lang="en-US" altLang="ko-KR" sz="1800" dirty="0">
                <a:effectLst/>
                <a:latin typeface="Calibri" panose="020F0502020204030204" pitchFamily="34" charset="0"/>
                <a:ea typeface="맑은 고딕" panose="020B0503020000020004" pitchFamily="50" charset="-127"/>
                <a:cs typeface="Times New Roman" panose="02020603050405020304" pitchFamily="18" charset="0"/>
              </a:rPr>
              <a:t>Hongkong in Oct 2019, tested positive in March 2020, and Michael Jordan in April 2020 told us what the issue was. </a:t>
            </a:r>
            <a:endParaRPr lang="ko-KR" altLang="ko-KR" sz="1800" dirty="0">
              <a:effectLst/>
              <a:latin typeface="Calibri" panose="020F0502020204030204" pitchFamily="34" charset="0"/>
              <a:ea typeface="맑은 고딕" panose="020B0503020000020004" pitchFamily="50" charset="-127"/>
              <a:cs typeface="Times New Roman" panose="02020603050405020304" pitchFamily="18" charset="0"/>
            </a:endParaRPr>
          </a:p>
          <a:p>
            <a:r>
              <a:rPr lang="en-US" altLang="ko-KR" sz="1800" dirty="0">
                <a:effectLst/>
                <a:latin typeface="Calibri" panose="020F0502020204030204" pitchFamily="34" charset="0"/>
                <a:ea typeface="맑은 고딕" panose="020B0503020000020004" pitchFamily="50" charset="-127"/>
                <a:cs typeface="Times New Roman" panose="02020603050405020304" pitchFamily="18" charset="0"/>
              </a:rPr>
              <a:t>The interesting point of the keywords is many tweets mentioned full game, highlight, and live streaming. I checked these keywords with red boxes. </a:t>
            </a:r>
            <a:endParaRPr lang="ko-KR" altLang="ko-KR" sz="1800" dirty="0">
              <a:effectLst/>
              <a:latin typeface="Calibri" panose="020F0502020204030204" pitchFamily="34" charset="0"/>
              <a:ea typeface="맑은 고딕" panose="020B0503020000020004" pitchFamily="50" charset="-127"/>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5C23576A-3662-4D23-AB34-2B67D2542889}" type="slidenum">
              <a:rPr lang="ko-KR" altLang="en-US" smtClean="0"/>
              <a:t>10</a:t>
            </a:fld>
            <a:endParaRPr lang="ko-KR" altLang="en-US"/>
          </a:p>
        </p:txBody>
      </p:sp>
    </p:spTree>
    <p:extLst>
      <p:ext uri="{BB962C8B-B14F-4D97-AF65-F5344CB8AC3E}">
        <p14:creationId xmlns:p14="http://schemas.microsoft.com/office/powerpoint/2010/main" val="2642679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Next six months analysis also show voting, conference, and Jordan. </a:t>
            </a:r>
            <a:endParaRPr lang="ko-KR" altLang="en-US" dirty="0"/>
          </a:p>
        </p:txBody>
      </p:sp>
      <p:sp>
        <p:nvSpPr>
          <p:cNvPr id="4" name="Slide Number Placeholder 3"/>
          <p:cNvSpPr>
            <a:spLocks noGrp="1"/>
          </p:cNvSpPr>
          <p:nvPr>
            <p:ph type="sldNum" sz="quarter" idx="5"/>
          </p:nvPr>
        </p:nvSpPr>
        <p:spPr/>
        <p:txBody>
          <a:bodyPr/>
          <a:lstStyle/>
          <a:p>
            <a:fld id="{5C23576A-3662-4D23-AB34-2B67D2542889}" type="slidenum">
              <a:rPr lang="ko-KR" altLang="en-US" smtClean="0"/>
              <a:t>11</a:t>
            </a:fld>
            <a:endParaRPr lang="ko-KR" altLang="en-US"/>
          </a:p>
        </p:txBody>
      </p:sp>
    </p:spTree>
    <p:extLst>
      <p:ext uri="{BB962C8B-B14F-4D97-AF65-F5344CB8AC3E}">
        <p14:creationId xmlns:p14="http://schemas.microsoft.com/office/powerpoint/2010/main" val="2396448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sz="1800" dirty="0">
                <a:effectLst/>
                <a:latin typeface="Calibri" panose="020F0502020204030204" pitchFamily="34" charset="0"/>
                <a:ea typeface="맑은 고딕" panose="020B0503020000020004" pitchFamily="50" charset="-127"/>
                <a:cs typeface="Times New Roman" panose="02020603050405020304" pitchFamily="18" charset="0"/>
              </a:rPr>
              <a:t>Here is the conclusion page.</a:t>
            </a:r>
            <a:endParaRPr lang="ko-KR" altLang="ko-KR" sz="1800" dirty="0">
              <a:effectLst/>
              <a:latin typeface="Calibri" panose="020F0502020204030204" pitchFamily="34" charset="0"/>
              <a:ea typeface="맑은 고딕" panose="020B0503020000020004" pitchFamily="50" charset="-127"/>
              <a:cs typeface="Times New Roman" panose="02020603050405020304" pitchFamily="18" charset="0"/>
            </a:endParaRPr>
          </a:p>
          <a:p>
            <a:r>
              <a:rPr lang="en-US" altLang="ko-KR" sz="1800" dirty="0">
                <a:effectLst/>
                <a:latin typeface="Calibri" panose="020F0502020204030204" pitchFamily="34" charset="0"/>
                <a:ea typeface="맑은 고딕" panose="020B0503020000020004" pitchFamily="50" charset="-127"/>
                <a:cs typeface="Times New Roman" panose="02020603050405020304" pitchFamily="18" charset="0"/>
              </a:rPr>
              <a:t>My assumption before making the conclusion is more tweets mean more issues, and it makes an opportunity for marketing success. </a:t>
            </a:r>
            <a:endParaRPr lang="ko-KR" altLang="ko-KR" sz="1800" dirty="0">
              <a:effectLst/>
              <a:latin typeface="Calibri" panose="020F0502020204030204" pitchFamily="34" charset="0"/>
              <a:ea typeface="맑은 고딕" panose="020B0503020000020004" pitchFamily="50" charset="-127"/>
              <a:cs typeface="Times New Roman" panose="02020603050405020304" pitchFamily="18" charset="0"/>
            </a:endParaRPr>
          </a:p>
          <a:p>
            <a:r>
              <a:rPr lang="en-US" altLang="ko-KR" sz="1800" dirty="0">
                <a:effectLst/>
                <a:latin typeface="Calibri" panose="020F0502020204030204" pitchFamily="34" charset="0"/>
                <a:ea typeface="맑은 고딕" panose="020B0503020000020004" pitchFamily="50" charset="-127"/>
                <a:cs typeface="Times New Roman" panose="02020603050405020304" pitchFamily="18" charset="0"/>
              </a:rPr>
              <a:t>In conclusion, choosing and sponsoring the team that expects to go to the Final series could be the best way to mention it often. But when we contract with a small market team, we should forecast their impact is smaller than a big market team.</a:t>
            </a:r>
            <a:endParaRPr lang="ko-KR" altLang="ko-KR" sz="1800" dirty="0">
              <a:effectLst/>
              <a:latin typeface="Calibri" panose="020F0502020204030204" pitchFamily="34" charset="0"/>
              <a:ea typeface="맑은 고딕" panose="020B0503020000020004" pitchFamily="50" charset="-127"/>
              <a:cs typeface="Times New Roman" panose="02020603050405020304" pitchFamily="18" charset="0"/>
            </a:endParaRPr>
          </a:p>
          <a:p>
            <a:r>
              <a:rPr lang="en-US" altLang="ko-KR" sz="1800" dirty="0">
                <a:effectLst/>
                <a:latin typeface="Calibri" panose="020F0502020204030204" pitchFamily="34" charset="0"/>
                <a:ea typeface="맑은 고딕" panose="020B0503020000020004" pitchFamily="50" charset="-127"/>
                <a:cs typeface="Times New Roman" panose="02020603050405020304" pitchFamily="18" charset="0"/>
              </a:rPr>
              <a:t>Also, a star player is a critical part of making an issue. Curry and Jordan</a:t>
            </a:r>
            <a:r>
              <a:rPr lang="en-US" altLang="ko-KR" sz="18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en-US" altLang="ko-KR" sz="1800" dirty="0">
                <a:effectLst/>
                <a:latin typeface="Calibri" panose="020F0502020204030204" pitchFamily="34" charset="0"/>
                <a:ea typeface="맑은 고딕" panose="020B0503020000020004" pitchFamily="50" charset="-127"/>
                <a:cs typeface="Times New Roman" panose="02020603050405020304" pitchFamily="18" charset="0"/>
              </a:rPr>
              <a:t>s case shows us how important the star is in sports. </a:t>
            </a:r>
            <a:endParaRPr lang="ko-KR" altLang="ko-KR" sz="1800" dirty="0">
              <a:effectLst/>
              <a:latin typeface="Calibri" panose="020F0502020204030204" pitchFamily="34" charset="0"/>
              <a:ea typeface="맑은 고딕" panose="020B0503020000020004" pitchFamily="50" charset="-127"/>
              <a:cs typeface="Times New Roman" panose="02020603050405020304" pitchFamily="18" charset="0"/>
            </a:endParaRPr>
          </a:p>
          <a:p>
            <a:r>
              <a:rPr lang="en-US" altLang="ko-KR" sz="1800" dirty="0">
                <a:effectLst/>
                <a:latin typeface="Calibri" panose="020F0502020204030204" pitchFamily="34" charset="0"/>
                <a:ea typeface="맑은 고딕" panose="020B0503020000020004" pitchFamily="50" charset="-127"/>
                <a:cs typeface="Times New Roman" panose="02020603050405020304" pitchFamily="18" charset="0"/>
              </a:rPr>
              <a:t>Lastly, we should consider expanding our marketing tools with various media channels. A lot of basketball fans seem to use internet streaming services, and we show that media content can make interest. As a result, our marketing method should expand from traditional sports marketing to internet and media-friendly way.</a:t>
            </a:r>
            <a:endParaRPr lang="ko-KR" altLang="ko-KR" sz="1800" dirty="0">
              <a:effectLst/>
              <a:latin typeface="Calibri" panose="020F0502020204030204" pitchFamily="34" charset="0"/>
              <a:ea typeface="맑은 고딕" panose="020B0503020000020004" pitchFamily="50" charset="-127"/>
              <a:cs typeface="Times New Roman" panose="02020603050405020304" pitchFamily="18" charset="0"/>
            </a:endParaRPr>
          </a:p>
          <a:p>
            <a:r>
              <a:rPr lang="en-US" altLang="ko-KR" dirty="0"/>
              <a:t> </a:t>
            </a:r>
          </a:p>
        </p:txBody>
      </p:sp>
      <p:sp>
        <p:nvSpPr>
          <p:cNvPr id="4" name="Slide Number Placeholder 3"/>
          <p:cNvSpPr>
            <a:spLocks noGrp="1"/>
          </p:cNvSpPr>
          <p:nvPr>
            <p:ph type="sldNum" sz="quarter" idx="5"/>
          </p:nvPr>
        </p:nvSpPr>
        <p:spPr/>
        <p:txBody>
          <a:bodyPr/>
          <a:lstStyle/>
          <a:p>
            <a:fld id="{5C23576A-3662-4D23-AB34-2B67D2542889}" type="slidenum">
              <a:rPr lang="ko-KR" altLang="en-US" smtClean="0"/>
              <a:t>12</a:t>
            </a:fld>
            <a:endParaRPr lang="ko-KR" altLang="en-US"/>
          </a:p>
        </p:txBody>
      </p:sp>
    </p:spTree>
    <p:extLst>
      <p:ext uri="{BB962C8B-B14F-4D97-AF65-F5344CB8AC3E}">
        <p14:creationId xmlns:p14="http://schemas.microsoft.com/office/powerpoint/2010/main" val="4770411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if you have any question and suggestions please contact me</a:t>
            </a:r>
          </a:p>
          <a:p>
            <a:endParaRPr lang="en-US" altLang="ko-KR" dirty="0"/>
          </a:p>
        </p:txBody>
      </p:sp>
      <p:sp>
        <p:nvSpPr>
          <p:cNvPr id="4" name="Slide Number Placeholder 3"/>
          <p:cNvSpPr>
            <a:spLocks noGrp="1"/>
          </p:cNvSpPr>
          <p:nvPr>
            <p:ph type="sldNum" sz="quarter" idx="5"/>
          </p:nvPr>
        </p:nvSpPr>
        <p:spPr/>
        <p:txBody>
          <a:bodyPr/>
          <a:lstStyle/>
          <a:p>
            <a:fld id="{5C23576A-3662-4D23-AB34-2B67D2542889}" type="slidenum">
              <a:rPr lang="ko-KR" altLang="en-US" smtClean="0"/>
              <a:t>13</a:t>
            </a:fld>
            <a:endParaRPr lang="ko-KR" altLang="en-US"/>
          </a:p>
        </p:txBody>
      </p:sp>
    </p:spTree>
    <p:extLst>
      <p:ext uri="{BB962C8B-B14F-4D97-AF65-F5344CB8AC3E}">
        <p14:creationId xmlns:p14="http://schemas.microsoft.com/office/powerpoint/2010/main" val="8655273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Thank you for your listening and time.</a:t>
            </a:r>
            <a:endParaRPr lang="ko-KR" altLang="en-US" dirty="0"/>
          </a:p>
          <a:p>
            <a:endParaRPr lang="en-US" altLang="ko-KR" dirty="0"/>
          </a:p>
        </p:txBody>
      </p:sp>
      <p:sp>
        <p:nvSpPr>
          <p:cNvPr id="4" name="Slide Number Placeholder 3"/>
          <p:cNvSpPr>
            <a:spLocks noGrp="1"/>
          </p:cNvSpPr>
          <p:nvPr>
            <p:ph type="sldNum" sz="quarter" idx="5"/>
          </p:nvPr>
        </p:nvSpPr>
        <p:spPr/>
        <p:txBody>
          <a:bodyPr/>
          <a:lstStyle/>
          <a:p>
            <a:fld id="{5C23576A-3662-4D23-AB34-2B67D2542889}" type="slidenum">
              <a:rPr lang="ko-KR" altLang="en-US" smtClean="0"/>
              <a:t>14</a:t>
            </a:fld>
            <a:endParaRPr lang="ko-KR" altLang="en-US"/>
          </a:p>
        </p:txBody>
      </p:sp>
    </p:spTree>
    <p:extLst>
      <p:ext uri="{BB962C8B-B14F-4D97-AF65-F5344CB8AC3E}">
        <p14:creationId xmlns:p14="http://schemas.microsoft.com/office/powerpoint/2010/main" val="1241535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Today’s presentation consists of three parts</a:t>
            </a:r>
          </a:p>
          <a:p>
            <a:r>
              <a:rPr lang="en-US" altLang="ko-KR" dirty="0"/>
              <a:t>I am going to share the purpose and dataset first, and then mention specific subject such as comparing with competitor, which team, division and players did frequently mentioned on Twitter. </a:t>
            </a:r>
          </a:p>
          <a:p>
            <a:r>
              <a:rPr lang="en-US" altLang="ko-KR" dirty="0"/>
              <a:t>Also, I am going to share keywords per month.</a:t>
            </a:r>
          </a:p>
        </p:txBody>
      </p:sp>
      <p:sp>
        <p:nvSpPr>
          <p:cNvPr id="4" name="Slide Number Placeholder 3"/>
          <p:cNvSpPr>
            <a:spLocks noGrp="1"/>
          </p:cNvSpPr>
          <p:nvPr>
            <p:ph type="sldNum" sz="quarter" idx="5"/>
          </p:nvPr>
        </p:nvSpPr>
        <p:spPr/>
        <p:txBody>
          <a:bodyPr/>
          <a:lstStyle/>
          <a:p>
            <a:fld id="{5C23576A-3662-4D23-AB34-2B67D2542889}" type="slidenum">
              <a:rPr lang="ko-KR" altLang="en-US" smtClean="0"/>
              <a:t>2</a:t>
            </a:fld>
            <a:endParaRPr lang="ko-KR" altLang="en-US"/>
          </a:p>
        </p:txBody>
      </p:sp>
    </p:spTree>
    <p:extLst>
      <p:ext uri="{BB962C8B-B14F-4D97-AF65-F5344CB8AC3E}">
        <p14:creationId xmlns:p14="http://schemas.microsoft.com/office/powerpoint/2010/main" val="764412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sz="2400" dirty="0">
                <a:effectLst/>
                <a:latin typeface="Calibri" panose="020F0502020204030204" pitchFamily="34" charset="0"/>
                <a:ea typeface="맑은 고딕" panose="020B0503020000020004" pitchFamily="50" charset="-127"/>
                <a:cs typeface="Times New Roman" panose="02020603050405020304" pitchFamily="18" charset="0"/>
              </a:rPr>
              <a:t>The purpose of the presentation is to help us to understand what is happening on Twitter and check our brand reputation.</a:t>
            </a:r>
            <a:endParaRPr lang="ko-KR" altLang="ko-KR" sz="2400" dirty="0">
              <a:effectLst/>
              <a:latin typeface="Calibri" panose="020F0502020204030204" pitchFamily="34" charset="0"/>
              <a:ea typeface="맑은 고딕" panose="020B0503020000020004" pitchFamily="50" charset="-127"/>
              <a:cs typeface="Times New Roman" panose="02020603050405020304" pitchFamily="18" charset="0"/>
            </a:endParaRPr>
          </a:p>
          <a:p>
            <a:r>
              <a:rPr lang="en-US" altLang="ko-KR" sz="2400" dirty="0">
                <a:effectLst/>
                <a:latin typeface="Calibri" panose="020F0502020204030204" pitchFamily="34" charset="0"/>
                <a:ea typeface="맑은 고딕" panose="020B0503020000020004" pitchFamily="50" charset="-127"/>
                <a:cs typeface="Times New Roman" panose="02020603050405020304" pitchFamily="18" charset="0"/>
              </a:rPr>
              <a:t>Based on the understanding, I am going to explain the twitter data in detail to find the best way to appeal to our target customers. </a:t>
            </a:r>
            <a:endParaRPr lang="ko-KR" altLang="ko-KR" sz="2400" dirty="0">
              <a:effectLst/>
              <a:latin typeface="Calibri" panose="020F0502020204030204" pitchFamily="34" charset="0"/>
              <a:ea typeface="맑은 고딕" panose="020B0503020000020004" pitchFamily="50" charset="-127"/>
              <a:cs typeface="Times New Roman" panose="02020603050405020304" pitchFamily="18" charset="0"/>
            </a:endParaRPr>
          </a:p>
          <a:p>
            <a:r>
              <a:rPr lang="en-US" altLang="ko-KR" sz="2400" dirty="0">
                <a:effectLst/>
                <a:latin typeface="Calibri" panose="020F0502020204030204" pitchFamily="34" charset="0"/>
                <a:ea typeface="맑은 고딕" panose="020B0503020000020004" pitchFamily="50" charset="-127"/>
                <a:cs typeface="Times New Roman" panose="02020603050405020304" pitchFamily="18" charset="0"/>
              </a:rPr>
              <a:t>So, I want to discuss which team, division, player, and keywords would help us improve our marketing result.</a:t>
            </a:r>
            <a:endParaRPr lang="ko-KR" altLang="ko-KR" sz="2400" dirty="0">
              <a:effectLst/>
              <a:latin typeface="Calibri" panose="020F0502020204030204" pitchFamily="34" charset="0"/>
              <a:ea typeface="맑은 고딕" panose="020B0503020000020004" pitchFamily="50" charset="-127"/>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5C23576A-3662-4D23-AB34-2B67D2542889}" type="slidenum">
              <a:rPr lang="ko-KR" altLang="en-US" smtClean="0"/>
              <a:t>3</a:t>
            </a:fld>
            <a:endParaRPr lang="ko-KR" altLang="en-US"/>
          </a:p>
        </p:txBody>
      </p:sp>
    </p:spTree>
    <p:extLst>
      <p:ext uri="{BB962C8B-B14F-4D97-AF65-F5344CB8AC3E}">
        <p14:creationId xmlns:p14="http://schemas.microsoft.com/office/powerpoint/2010/main" val="357563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I analyzed 12 month data from Oct 2019 to Oct 2020 except Jan 2020. The reason I used a year dataset is the 19-20 season ended in Oct 2020 due to Covid-19. </a:t>
            </a:r>
          </a:p>
          <a:p>
            <a:r>
              <a:rPr lang="en-US" altLang="ko-KR" dirty="0"/>
              <a:t>The number of tweets for this analysis is 4.6M. </a:t>
            </a:r>
            <a:endParaRPr lang="ko-KR" altLang="en-US" dirty="0"/>
          </a:p>
        </p:txBody>
      </p:sp>
      <p:sp>
        <p:nvSpPr>
          <p:cNvPr id="4" name="Slide Number Placeholder 3"/>
          <p:cNvSpPr>
            <a:spLocks noGrp="1"/>
          </p:cNvSpPr>
          <p:nvPr>
            <p:ph type="sldNum" sz="quarter" idx="5"/>
          </p:nvPr>
        </p:nvSpPr>
        <p:spPr/>
        <p:txBody>
          <a:bodyPr/>
          <a:lstStyle/>
          <a:p>
            <a:fld id="{5C23576A-3662-4D23-AB34-2B67D2542889}" type="slidenum">
              <a:rPr lang="ko-KR" altLang="en-US" smtClean="0"/>
              <a:t>4</a:t>
            </a:fld>
            <a:endParaRPr lang="ko-KR" altLang="en-US"/>
          </a:p>
        </p:txBody>
      </p:sp>
    </p:spTree>
    <p:extLst>
      <p:ext uri="{BB962C8B-B14F-4D97-AF65-F5344CB8AC3E}">
        <p14:creationId xmlns:p14="http://schemas.microsoft.com/office/powerpoint/2010/main" val="432653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sz="1800" dirty="0">
                <a:effectLst/>
                <a:latin typeface="Calibri" panose="020F0502020204030204" pitchFamily="34" charset="0"/>
                <a:ea typeface="맑은 고딕" panose="020B0503020000020004" pitchFamily="50" charset="-127"/>
                <a:cs typeface="Times New Roman" panose="02020603050405020304" pitchFamily="18" charset="0"/>
              </a:rPr>
              <a:t>To understand the analysis more accurately, we need to remind ourselves of what was happened in 2020. </a:t>
            </a:r>
            <a:endParaRPr lang="ko-KR" altLang="ko-KR" sz="1800" dirty="0">
              <a:effectLst/>
              <a:latin typeface="Calibri" panose="020F0502020204030204" pitchFamily="34" charset="0"/>
              <a:ea typeface="맑은 고딕" panose="020B0503020000020004" pitchFamily="50" charset="-127"/>
              <a:cs typeface="Times New Roman" panose="02020603050405020304" pitchFamily="18" charset="0"/>
            </a:endParaRPr>
          </a:p>
          <a:p>
            <a:r>
              <a:rPr lang="en-US" altLang="ko-KR" sz="1800" dirty="0">
                <a:effectLst/>
                <a:latin typeface="Calibri" panose="020F0502020204030204" pitchFamily="34" charset="0"/>
                <a:ea typeface="맑은 고딕" panose="020B0503020000020004" pitchFamily="50" charset="-127"/>
                <a:cs typeface="Times New Roman" panose="02020603050405020304" pitchFamily="18" charset="0"/>
              </a:rPr>
              <a:t>(Click) First of all, the season had halted from March 13th to July 30</a:t>
            </a:r>
            <a:r>
              <a:rPr lang="en-US" altLang="ko-KR" sz="1800" baseline="30000" dirty="0">
                <a:effectLst/>
                <a:latin typeface="Calibri" panose="020F0502020204030204" pitchFamily="34" charset="0"/>
                <a:ea typeface="맑은 고딕" panose="020B0503020000020004" pitchFamily="50" charset="-127"/>
                <a:cs typeface="Times New Roman" panose="02020603050405020304" pitchFamily="18" charset="0"/>
              </a:rPr>
              <a:t>th</a:t>
            </a:r>
            <a:r>
              <a:rPr lang="en-US" altLang="ko-KR" sz="1800" dirty="0">
                <a:effectLst/>
                <a:latin typeface="Calibri" panose="020F0502020204030204" pitchFamily="34" charset="0"/>
                <a:ea typeface="맑은 고딕" panose="020B0503020000020004" pitchFamily="50" charset="-127"/>
                <a:cs typeface="Times New Roman" panose="02020603050405020304" pitchFamily="18" charset="0"/>
              </a:rPr>
              <a:t>, and the last of the Final game was on October 11th. (Click) </a:t>
            </a:r>
            <a:endParaRPr lang="ko-KR" altLang="ko-KR" sz="1800" dirty="0">
              <a:effectLst/>
              <a:latin typeface="Calibri" panose="020F0502020204030204" pitchFamily="34" charset="0"/>
              <a:ea typeface="맑은 고딕" panose="020B0503020000020004" pitchFamily="50" charset="-127"/>
              <a:cs typeface="Times New Roman" panose="02020603050405020304" pitchFamily="18" charset="0"/>
            </a:endParaRPr>
          </a:p>
          <a:p>
            <a:r>
              <a:rPr lang="en-US" altLang="ko-KR" sz="1800" dirty="0">
                <a:effectLst/>
                <a:latin typeface="Calibri" panose="020F0502020204030204" pitchFamily="34" charset="0"/>
                <a:ea typeface="맑은 고딕" panose="020B0503020000020004" pitchFamily="50" charset="-127"/>
                <a:cs typeface="Times New Roman" panose="02020603050405020304" pitchFamily="18" charset="0"/>
              </a:rPr>
              <a:t>(Click) Secondly, documentary series about Michel Jordan named ‘The last dance’ was released from April to May. (Click) </a:t>
            </a:r>
            <a:endParaRPr lang="ko-KR" altLang="ko-KR" sz="1800" dirty="0">
              <a:effectLst/>
              <a:latin typeface="Calibri" panose="020F0502020204030204" pitchFamily="34" charset="0"/>
              <a:ea typeface="맑은 고딕" panose="020B0503020000020004" pitchFamily="50" charset="-127"/>
              <a:cs typeface="Times New Roman" panose="02020603050405020304" pitchFamily="18" charset="0"/>
            </a:endParaRPr>
          </a:p>
          <a:p>
            <a:r>
              <a:rPr lang="en-US" altLang="ko-KR" sz="1800" dirty="0">
                <a:effectLst/>
                <a:latin typeface="Calibri" panose="020F0502020204030204" pitchFamily="34" charset="0"/>
                <a:ea typeface="맑은 고딕" panose="020B0503020000020004" pitchFamily="50" charset="-127"/>
                <a:cs typeface="Times New Roman" panose="02020603050405020304" pitchFamily="18" charset="0"/>
              </a:rPr>
              <a:t>Lastly, the US President election was on November 3</a:t>
            </a:r>
            <a:r>
              <a:rPr lang="en-US" altLang="ko-KR" sz="1800" baseline="30000" dirty="0">
                <a:effectLst/>
                <a:latin typeface="Calibri" panose="020F0502020204030204" pitchFamily="34" charset="0"/>
                <a:ea typeface="맑은 고딕" panose="020B0503020000020004" pitchFamily="50" charset="-127"/>
                <a:cs typeface="Times New Roman" panose="02020603050405020304" pitchFamily="18" charset="0"/>
              </a:rPr>
              <a:t>rd</a:t>
            </a:r>
            <a:r>
              <a:rPr lang="en-US" altLang="ko-KR" sz="1800" dirty="0">
                <a:effectLst/>
                <a:latin typeface="Calibri" panose="020F0502020204030204" pitchFamily="34" charset="0"/>
                <a:ea typeface="맑은 고딕" panose="020B0503020000020004" pitchFamily="50" charset="-127"/>
                <a:cs typeface="Times New Roman" panose="02020603050405020304" pitchFamily="18" charset="0"/>
              </a:rPr>
              <a:t>, and people could vote earlier than the day by using the postal service.</a:t>
            </a:r>
            <a:endParaRPr lang="ko-KR" altLang="ko-KR" sz="1800" dirty="0">
              <a:effectLst/>
              <a:latin typeface="Calibri" panose="020F0502020204030204" pitchFamily="34" charset="0"/>
              <a:ea typeface="맑은 고딕" panose="020B0503020000020004" pitchFamily="50" charset="-127"/>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5C23576A-3662-4D23-AB34-2B67D2542889}" type="slidenum">
              <a:rPr lang="ko-KR" altLang="en-US" smtClean="0"/>
              <a:t>5</a:t>
            </a:fld>
            <a:endParaRPr lang="ko-KR" altLang="en-US"/>
          </a:p>
        </p:txBody>
      </p:sp>
    </p:spTree>
    <p:extLst>
      <p:ext uri="{BB962C8B-B14F-4D97-AF65-F5344CB8AC3E}">
        <p14:creationId xmlns:p14="http://schemas.microsoft.com/office/powerpoint/2010/main" val="3562981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sz="1800" dirty="0">
                <a:effectLst/>
                <a:latin typeface="Calibri" panose="020F0502020204030204" pitchFamily="34" charset="0"/>
                <a:ea typeface="맑은 고딕" panose="020B0503020000020004" pitchFamily="50" charset="-127"/>
                <a:cs typeface="Times New Roman" panose="02020603050405020304" pitchFamily="18" charset="0"/>
              </a:rPr>
              <a:t>I checked how often Nike and Adidas are mentioned on Twitter, but both are not significant. </a:t>
            </a:r>
            <a:endParaRPr lang="ko-KR" altLang="ko-KR" sz="1800" dirty="0">
              <a:effectLst/>
              <a:latin typeface="Calibri" panose="020F0502020204030204" pitchFamily="34" charset="0"/>
              <a:ea typeface="맑은 고딕" panose="020B0503020000020004" pitchFamily="50" charset="-127"/>
              <a:cs typeface="Times New Roman" panose="02020603050405020304" pitchFamily="18" charset="0"/>
            </a:endParaRPr>
          </a:p>
          <a:p>
            <a:r>
              <a:rPr lang="en-US" altLang="ko-KR" sz="1800" dirty="0">
                <a:effectLst/>
                <a:latin typeface="Calibri" panose="020F0502020204030204" pitchFamily="34" charset="0"/>
                <a:ea typeface="맑은 고딕" panose="020B0503020000020004" pitchFamily="50" charset="-127"/>
                <a:cs typeface="Times New Roman" panose="02020603050405020304" pitchFamily="18" charset="0"/>
              </a:rPr>
              <a:t>They are less than 1%, but Nike was 4 times often than Adidas. </a:t>
            </a:r>
          </a:p>
          <a:p>
            <a:r>
              <a:rPr lang="en-US" altLang="ko-KR" sz="1800" dirty="0">
                <a:effectLst/>
                <a:latin typeface="Calibri" panose="020F0502020204030204" pitchFamily="34" charset="0"/>
                <a:ea typeface="맑은 고딕" panose="020B0503020000020004" pitchFamily="50" charset="-127"/>
                <a:cs typeface="Times New Roman" panose="02020603050405020304" pitchFamily="18" charset="0"/>
              </a:rPr>
              <a:t>The highest rate was 0.8% in May. It seems to be an effect of The last dance.</a:t>
            </a:r>
            <a:endParaRPr lang="ko-KR" altLang="ko-KR" sz="1800" dirty="0">
              <a:effectLst/>
              <a:latin typeface="Calibri" panose="020F0502020204030204" pitchFamily="34" charset="0"/>
              <a:ea typeface="맑은 고딕" panose="020B0503020000020004" pitchFamily="50" charset="-127"/>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5C23576A-3662-4D23-AB34-2B67D2542889}" type="slidenum">
              <a:rPr lang="ko-KR" altLang="en-US" smtClean="0"/>
              <a:t>6</a:t>
            </a:fld>
            <a:endParaRPr lang="ko-KR" altLang="en-US"/>
          </a:p>
        </p:txBody>
      </p:sp>
    </p:spTree>
    <p:extLst>
      <p:ext uri="{BB962C8B-B14F-4D97-AF65-F5344CB8AC3E}">
        <p14:creationId xmlns:p14="http://schemas.microsoft.com/office/powerpoint/2010/main" val="2284648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sz="1800" dirty="0">
                <a:effectLst/>
                <a:latin typeface="Calibri" panose="020F0502020204030204" pitchFamily="34" charset="0"/>
                <a:ea typeface="맑은 고딕" panose="020B0503020000020004" pitchFamily="50" charset="-127"/>
                <a:cs typeface="Times New Roman" panose="02020603050405020304" pitchFamily="18" charset="0"/>
              </a:rPr>
              <a:t>This page shows us how often each team is mentioned on Twitter. We can divide the teams into three groups. </a:t>
            </a:r>
            <a:endParaRPr lang="ko-KR" altLang="ko-KR" sz="1800" dirty="0">
              <a:effectLst/>
              <a:latin typeface="Calibri" panose="020F0502020204030204" pitchFamily="34" charset="0"/>
              <a:ea typeface="맑은 고딕" panose="020B0503020000020004" pitchFamily="50" charset="-127"/>
              <a:cs typeface="Times New Roman" panose="02020603050405020304" pitchFamily="18" charset="0"/>
            </a:endParaRPr>
          </a:p>
          <a:p>
            <a:r>
              <a:rPr lang="en-US" altLang="ko-KR" sz="1800" dirty="0">
                <a:effectLst/>
                <a:latin typeface="Calibri" panose="020F0502020204030204" pitchFamily="34" charset="0"/>
                <a:ea typeface="맑은 고딕" panose="020B0503020000020004" pitchFamily="50" charset="-127"/>
                <a:cs typeface="Times New Roman" panose="02020603050405020304" pitchFamily="18" charset="0"/>
              </a:rPr>
              <a:t>(Click) The first group has an average of more than 20,000 tweets per month. Only five teams are including this group. Except for Chicago Bulls, they had playoff games, and each team had a superstar such as Jimmy butter, Harden, and Lebron James.</a:t>
            </a:r>
            <a:endParaRPr lang="ko-KR" altLang="ko-KR" sz="1800" dirty="0">
              <a:effectLst/>
              <a:latin typeface="Calibri" panose="020F0502020204030204" pitchFamily="34" charset="0"/>
              <a:ea typeface="맑은 고딕" panose="020B0503020000020004" pitchFamily="50" charset="-127"/>
              <a:cs typeface="Times New Roman" panose="02020603050405020304" pitchFamily="18" charset="0"/>
            </a:endParaRPr>
          </a:p>
          <a:p>
            <a:r>
              <a:rPr lang="en-US" altLang="ko-KR" sz="1800" dirty="0">
                <a:effectLst/>
                <a:latin typeface="Calibri" panose="020F0502020204030204" pitchFamily="34" charset="0"/>
                <a:ea typeface="맑은 고딕" panose="020B0503020000020004" pitchFamily="50" charset="-127"/>
                <a:cs typeface="Times New Roman" panose="02020603050405020304" pitchFamily="18" charset="0"/>
              </a:rPr>
              <a:t>I think the reason Chicago bulls could be a top group even they were not good at this season is The Last Dance. (Click) </a:t>
            </a:r>
          </a:p>
          <a:p>
            <a:endParaRPr lang="ko-KR" altLang="ko-KR" sz="1800" dirty="0">
              <a:effectLst/>
              <a:latin typeface="Calibri" panose="020F0502020204030204" pitchFamily="34" charset="0"/>
              <a:ea typeface="맑은 고딕" panose="020B0503020000020004" pitchFamily="50" charset="-127"/>
              <a:cs typeface="Times New Roman" panose="02020603050405020304" pitchFamily="18" charset="0"/>
            </a:endParaRPr>
          </a:p>
          <a:p>
            <a:r>
              <a:rPr lang="en-US" altLang="ko-KR" sz="1800" dirty="0">
                <a:effectLst/>
                <a:latin typeface="Calibri" panose="020F0502020204030204" pitchFamily="34" charset="0"/>
                <a:ea typeface="맑은 고딕" panose="020B0503020000020004" pitchFamily="50" charset="-127"/>
                <a:cs typeface="Times New Roman" panose="02020603050405020304" pitchFamily="18" charset="0"/>
              </a:rPr>
              <a:t>(Click)  The bottom group is the average tweets number is below 10,000. Ten teams are in the group, and most of them are based on smaller cities than the other team. (Click) </a:t>
            </a:r>
          </a:p>
          <a:p>
            <a:r>
              <a:rPr lang="en-US" altLang="ko-KR" sz="1800" dirty="0">
                <a:effectLst/>
                <a:latin typeface="Calibri" panose="020F0502020204030204" pitchFamily="34" charset="0"/>
                <a:ea typeface="맑은 고딕" panose="020B0503020000020004" pitchFamily="50" charset="-127"/>
                <a:cs typeface="Times New Roman" panose="02020603050405020304" pitchFamily="18" charset="0"/>
              </a:rPr>
              <a:t>(Click)  The middle range group</a:t>
            </a:r>
            <a:r>
              <a:rPr lang="en-US" altLang="ko-KR" sz="18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en-US" altLang="ko-KR" sz="1800" dirty="0">
                <a:effectLst/>
                <a:latin typeface="Calibri" panose="020F0502020204030204" pitchFamily="34" charset="0"/>
                <a:ea typeface="맑은 고딕" panose="020B0503020000020004" pitchFamily="50" charset="-127"/>
                <a:cs typeface="Times New Roman" panose="02020603050405020304" pitchFamily="18" charset="0"/>
              </a:rPr>
              <a:t>s tweets are between 10,000 and 20,000. (Click) </a:t>
            </a:r>
          </a:p>
          <a:p>
            <a:endParaRPr lang="ko-KR" altLang="ko-KR" sz="1800" dirty="0">
              <a:effectLst/>
              <a:latin typeface="Calibri" panose="020F0502020204030204" pitchFamily="34" charset="0"/>
              <a:ea typeface="맑은 고딕" panose="020B0503020000020004" pitchFamily="50" charset="-127"/>
              <a:cs typeface="Times New Roman" panose="02020603050405020304" pitchFamily="18" charset="0"/>
            </a:endParaRPr>
          </a:p>
          <a:p>
            <a:r>
              <a:rPr lang="en-US" altLang="ko-KR" sz="1800" dirty="0">
                <a:effectLst/>
                <a:latin typeface="Calibri" panose="020F0502020204030204" pitchFamily="34" charset="0"/>
                <a:ea typeface="맑은 고딕" panose="020B0503020000020004" pitchFamily="50" charset="-127"/>
                <a:cs typeface="Times New Roman" panose="02020603050405020304" pitchFamily="18" charset="0"/>
              </a:rPr>
              <a:t>The ranking is basically influenced by the team's performance. (Click) Miami Heat and LA Lakers have a final series, and they are in the top group. (Click)  And Boston, which had conference final series, is also located in a high position. Denver is middle class even they also had conference final games. It shows us the limit of a small market team. (Click)  The teams that went to the semi- conference final series are highlighted with a blue box. Houston and Toronto are the top group, and Milwaukee and LA Clippers are in the middle group. (Click)  The yellow box shows which team went to the playoff and 4 teams are middle, and the others are a bottom group. Some bottom teams can go to the playoff because the NBA playoff system allows over 50% of teams to go to the post-season. </a:t>
            </a:r>
          </a:p>
          <a:p>
            <a:endParaRPr lang="ko-KR" altLang="ko-KR" sz="1800" dirty="0">
              <a:effectLst/>
              <a:latin typeface="Calibri" panose="020F0502020204030204" pitchFamily="34" charset="0"/>
              <a:ea typeface="맑은 고딕" panose="020B0503020000020004" pitchFamily="50" charset="-127"/>
              <a:cs typeface="Times New Roman" panose="02020603050405020304" pitchFamily="18" charset="0"/>
            </a:endParaRPr>
          </a:p>
          <a:p>
            <a:r>
              <a:rPr lang="en-US" altLang="ko-KR" sz="1800" dirty="0">
                <a:effectLst/>
                <a:latin typeface="Calibri" panose="020F0502020204030204" pitchFamily="34" charset="0"/>
                <a:ea typeface="맑은 고딕" panose="020B0503020000020004" pitchFamily="50" charset="-127"/>
                <a:cs typeface="Times New Roman" panose="02020603050405020304" pitchFamily="18" charset="0"/>
              </a:rPr>
              <a:t>The other interesting point is from Chicago Bulls and Golden state Worriers. The two teams show how important the star is to make an issue. Although they cannot go to the playoff, the teams have a high ranking because of Michel Jordan and Stephen Curry. </a:t>
            </a:r>
            <a:endParaRPr lang="ko-KR" altLang="ko-KR" sz="1800" dirty="0">
              <a:effectLst/>
              <a:latin typeface="Calibri" panose="020F0502020204030204" pitchFamily="34" charset="0"/>
              <a:ea typeface="맑은 고딕" panose="020B0503020000020004" pitchFamily="50" charset="-127"/>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5C23576A-3662-4D23-AB34-2B67D2542889}" type="slidenum">
              <a:rPr lang="ko-KR" altLang="en-US" smtClean="0"/>
              <a:t>7</a:t>
            </a:fld>
            <a:endParaRPr lang="ko-KR" altLang="en-US"/>
          </a:p>
        </p:txBody>
      </p:sp>
    </p:spTree>
    <p:extLst>
      <p:ext uri="{BB962C8B-B14F-4D97-AF65-F5344CB8AC3E}">
        <p14:creationId xmlns:p14="http://schemas.microsoft.com/office/powerpoint/2010/main" val="8153055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sz="1800" dirty="0">
                <a:effectLst/>
                <a:latin typeface="Calibri" panose="020F0502020204030204" pitchFamily="34" charset="0"/>
                <a:ea typeface="맑은 고딕" panose="020B0503020000020004" pitchFamily="50" charset="-127"/>
                <a:cs typeface="Times New Roman" panose="02020603050405020304" pitchFamily="18" charset="0"/>
              </a:rPr>
              <a:t>The chart shows us the sum of the number of tweets by division. Atlantic division is mentioned frequently, and then Pacific division. Northwest division was the least division.  </a:t>
            </a:r>
            <a:endParaRPr lang="ko-KR" altLang="ko-KR" sz="1800" dirty="0">
              <a:effectLst/>
              <a:latin typeface="Calibri" panose="020F0502020204030204" pitchFamily="34" charset="0"/>
              <a:ea typeface="맑은 고딕" panose="020B0503020000020004" pitchFamily="50" charset="-127"/>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5C23576A-3662-4D23-AB34-2B67D2542889}" type="slidenum">
              <a:rPr lang="ko-KR" altLang="en-US" smtClean="0"/>
              <a:t>8</a:t>
            </a:fld>
            <a:endParaRPr lang="ko-KR" altLang="en-US"/>
          </a:p>
        </p:txBody>
      </p:sp>
    </p:spTree>
    <p:extLst>
      <p:ext uri="{BB962C8B-B14F-4D97-AF65-F5344CB8AC3E}">
        <p14:creationId xmlns:p14="http://schemas.microsoft.com/office/powerpoint/2010/main" val="3446379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sz="1800" dirty="0">
                <a:effectLst/>
                <a:latin typeface="Calibri" panose="020F0502020204030204" pitchFamily="34" charset="0"/>
                <a:ea typeface="맑은 고딕" panose="020B0503020000020004" pitchFamily="50" charset="-127"/>
                <a:cs typeface="Times New Roman" panose="02020603050405020304" pitchFamily="18" charset="0"/>
              </a:rPr>
              <a:t>Stephen Curry and Lebron James are the most popular player on Twitter. Their average number is over 600 per month. And the other players cannot over 500 times. Michel Jordan has mentioned around 300 per month even he is not a current player. An issue like trade or injury is influenced by the number of tweets. Kawhi had a trade, and Curry had injured during the early 19-20 season, so his come back and his condition was an issue for basketball fans.</a:t>
            </a:r>
            <a:endParaRPr lang="ko-KR" altLang="ko-KR" sz="1800" dirty="0">
              <a:effectLst/>
              <a:latin typeface="Calibri" panose="020F0502020204030204" pitchFamily="34" charset="0"/>
              <a:ea typeface="맑은 고딕" panose="020B0503020000020004" pitchFamily="50" charset="-127"/>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5C23576A-3662-4D23-AB34-2B67D2542889}" type="slidenum">
              <a:rPr lang="ko-KR" altLang="en-US" smtClean="0"/>
              <a:t>9</a:t>
            </a:fld>
            <a:endParaRPr lang="ko-KR" altLang="en-US"/>
          </a:p>
        </p:txBody>
      </p:sp>
    </p:spTree>
    <p:extLst>
      <p:ext uri="{BB962C8B-B14F-4D97-AF65-F5344CB8AC3E}">
        <p14:creationId xmlns:p14="http://schemas.microsoft.com/office/powerpoint/2010/main" val="1445057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ko-KR"/>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ko-KR"/>
              <a:t>Click to edit Master subtitle style</a:t>
            </a:r>
            <a:endParaRPr lang="en-US" dirty="0"/>
          </a:p>
        </p:txBody>
      </p:sp>
      <p:sp>
        <p:nvSpPr>
          <p:cNvPr id="4" name="Date Placeholder 3"/>
          <p:cNvSpPr>
            <a:spLocks noGrp="1"/>
          </p:cNvSpPr>
          <p:nvPr>
            <p:ph type="dt" sz="half" idx="10"/>
          </p:nvPr>
        </p:nvSpPr>
        <p:spPr/>
        <p:txBody>
          <a:bodyPr/>
          <a:lstStyle/>
          <a:p>
            <a:fld id="{33496C0B-73EA-4141-AEB7-37FCF7F15C42}" type="datetimeFigureOut">
              <a:rPr lang="ko-KR" altLang="en-US" smtClean="0"/>
              <a:t>2022-03-12</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F032CC04-BC7D-4C43-99A5-FAE76D19B072}" type="slidenum">
              <a:rPr lang="ko-KR" altLang="en-US" smtClean="0"/>
              <a:t>‹#›</a:t>
            </a:fld>
            <a:endParaRPr lang="ko-KR" altLang="en-US"/>
          </a:p>
        </p:txBody>
      </p:sp>
    </p:spTree>
    <p:extLst>
      <p:ext uri="{BB962C8B-B14F-4D97-AF65-F5344CB8AC3E}">
        <p14:creationId xmlns:p14="http://schemas.microsoft.com/office/powerpoint/2010/main" val="2393730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p:txBody>
          <a:bodyPr/>
          <a:lstStyle/>
          <a:p>
            <a:fld id="{33496C0B-73EA-4141-AEB7-37FCF7F15C42}" type="datetimeFigureOut">
              <a:rPr lang="ko-KR" altLang="en-US" smtClean="0"/>
              <a:t>2022-03-12</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F032CC04-BC7D-4C43-99A5-FAE76D19B072}" type="slidenum">
              <a:rPr lang="ko-KR" altLang="en-US" smtClean="0"/>
              <a:t>‹#›</a:t>
            </a:fld>
            <a:endParaRPr lang="ko-KR" altLang="en-US"/>
          </a:p>
        </p:txBody>
      </p:sp>
    </p:spTree>
    <p:extLst>
      <p:ext uri="{BB962C8B-B14F-4D97-AF65-F5344CB8AC3E}">
        <p14:creationId xmlns:p14="http://schemas.microsoft.com/office/powerpoint/2010/main" val="771922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ko-KR"/>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p:txBody>
          <a:bodyPr/>
          <a:lstStyle/>
          <a:p>
            <a:fld id="{33496C0B-73EA-4141-AEB7-37FCF7F15C42}" type="datetimeFigureOut">
              <a:rPr lang="ko-KR" altLang="en-US" smtClean="0"/>
              <a:t>2022-03-12</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F032CC04-BC7D-4C43-99A5-FAE76D19B072}" type="slidenum">
              <a:rPr lang="ko-KR" altLang="en-US" smtClean="0"/>
              <a:t>‹#›</a:t>
            </a:fld>
            <a:endParaRPr lang="ko-KR" altLang="en-US"/>
          </a:p>
        </p:txBody>
      </p:sp>
    </p:spTree>
    <p:extLst>
      <p:ext uri="{BB962C8B-B14F-4D97-AF65-F5344CB8AC3E}">
        <p14:creationId xmlns:p14="http://schemas.microsoft.com/office/powerpoint/2010/main" val="3569276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Content Placeholder 2"/>
          <p:cNvSpPr>
            <a:spLocks noGrp="1"/>
          </p:cNvSpPr>
          <p:nvPr>
            <p:ph idx="1"/>
          </p:nvPr>
        </p:nvSpPr>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p:txBody>
          <a:bodyPr/>
          <a:lstStyle/>
          <a:p>
            <a:fld id="{33496C0B-73EA-4141-AEB7-37FCF7F15C42}" type="datetimeFigureOut">
              <a:rPr lang="ko-KR" altLang="en-US" smtClean="0"/>
              <a:t>2022-03-12</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F032CC04-BC7D-4C43-99A5-FAE76D19B072}" type="slidenum">
              <a:rPr lang="ko-KR" altLang="en-US" smtClean="0"/>
              <a:t>‹#›</a:t>
            </a:fld>
            <a:endParaRPr lang="ko-KR" altLang="en-US"/>
          </a:p>
        </p:txBody>
      </p:sp>
    </p:spTree>
    <p:extLst>
      <p:ext uri="{BB962C8B-B14F-4D97-AF65-F5344CB8AC3E}">
        <p14:creationId xmlns:p14="http://schemas.microsoft.com/office/powerpoint/2010/main" val="1652733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ko-KR"/>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ko-KR"/>
              <a:t>Click to edit Master text styles</a:t>
            </a:r>
          </a:p>
        </p:txBody>
      </p:sp>
      <p:sp>
        <p:nvSpPr>
          <p:cNvPr id="4" name="Date Placeholder 3"/>
          <p:cNvSpPr>
            <a:spLocks noGrp="1"/>
          </p:cNvSpPr>
          <p:nvPr>
            <p:ph type="dt" sz="half" idx="10"/>
          </p:nvPr>
        </p:nvSpPr>
        <p:spPr/>
        <p:txBody>
          <a:bodyPr/>
          <a:lstStyle/>
          <a:p>
            <a:fld id="{33496C0B-73EA-4141-AEB7-37FCF7F15C42}" type="datetimeFigureOut">
              <a:rPr lang="ko-KR" altLang="en-US" smtClean="0"/>
              <a:t>2022-03-12</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F032CC04-BC7D-4C43-99A5-FAE76D19B072}" type="slidenum">
              <a:rPr lang="ko-KR" altLang="en-US" smtClean="0"/>
              <a:t>‹#›</a:t>
            </a:fld>
            <a:endParaRPr lang="ko-KR" altLang="en-US"/>
          </a:p>
        </p:txBody>
      </p:sp>
    </p:spTree>
    <p:extLst>
      <p:ext uri="{BB962C8B-B14F-4D97-AF65-F5344CB8AC3E}">
        <p14:creationId xmlns:p14="http://schemas.microsoft.com/office/powerpoint/2010/main" val="746954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Date Placeholder 4"/>
          <p:cNvSpPr>
            <a:spLocks noGrp="1"/>
          </p:cNvSpPr>
          <p:nvPr>
            <p:ph type="dt" sz="half" idx="10"/>
          </p:nvPr>
        </p:nvSpPr>
        <p:spPr/>
        <p:txBody>
          <a:bodyPr/>
          <a:lstStyle/>
          <a:p>
            <a:fld id="{33496C0B-73EA-4141-AEB7-37FCF7F15C42}" type="datetimeFigureOut">
              <a:rPr lang="ko-KR" altLang="en-US" smtClean="0"/>
              <a:t>2022-03-12</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F032CC04-BC7D-4C43-99A5-FAE76D19B072}" type="slidenum">
              <a:rPr lang="ko-KR" altLang="en-US" smtClean="0"/>
              <a:t>‹#›</a:t>
            </a:fld>
            <a:endParaRPr lang="ko-KR" altLang="en-US"/>
          </a:p>
        </p:txBody>
      </p:sp>
    </p:spTree>
    <p:extLst>
      <p:ext uri="{BB962C8B-B14F-4D97-AF65-F5344CB8AC3E}">
        <p14:creationId xmlns:p14="http://schemas.microsoft.com/office/powerpoint/2010/main" val="3129332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ko-KR"/>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7" name="Date Placeholder 6"/>
          <p:cNvSpPr>
            <a:spLocks noGrp="1"/>
          </p:cNvSpPr>
          <p:nvPr>
            <p:ph type="dt" sz="half" idx="10"/>
          </p:nvPr>
        </p:nvSpPr>
        <p:spPr/>
        <p:txBody>
          <a:bodyPr/>
          <a:lstStyle/>
          <a:p>
            <a:fld id="{33496C0B-73EA-4141-AEB7-37FCF7F15C42}" type="datetimeFigureOut">
              <a:rPr lang="ko-KR" altLang="en-US" smtClean="0"/>
              <a:t>2022-03-12</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F032CC04-BC7D-4C43-99A5-FAE76D19B072}" type="slidenum">
              <a:rPr lang="ko-KR" altLang="en-US" smtClean="0"/>
              <a:t>‹#›</a:t>
            </a:fld>
            <a:endParaRPr lang="ko-KR" altLang="en-US"/>
          </a:p>
        </p:txBody>
      </p:sp>
    </p:spTree>
    <p:extLst>
      <p:ext uri="{BB962C8B-B14F-4D97-AF65-F5344CB8AC3E}">
        <p14:creationId xmlns:p14="http://schemas.microsoft.com/office/powerpoint/2010/main" val="3761347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Date Placeholder 2"/>
          <p:cNvSpPr>
            <a:spLocks noGrp="1"/>
          </p:cNvSpPr>
          <p:nvPr>
            <p:ph type="dt" sz="half" idx="10"/>
          </p:nvPr>
        </p:nvSpPr>
        <p:spPr/>
        <p:txBody>
          <a:bodyPr/>
          <a:lstStyle/>
          <a:p>
            <a:fld id="{33496C0B-73EA-4141-AEB7-37FCF7F15C42}" type="datetimeFigureOut">
              <a:rPr lang="ko-KR" altLang="en-US" smtClean="0"/>
              <a:t>2022-03-12</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F032CC04-BC7D-4C43-99A5-FAE76D19B072}" type="slidenum">
              <a:rPr lang="ko-KR" altLang="en-US" smtClean="0"/>
              <a:t>‹#›</a:t>
            </a:fld>
            <a:endParaRPr lang="ko-KR" altLang="en-US"/>
          </a:p>
        </p:txBody>
      </p:sp>
    </p:spTree>
    <p:extLst>
      <p:ext uri="{BB962C8B-B14F-4D97-AF65-F5344CB8AC3E}">
        <p14:creationId xmlns:p14="http://schemas.microsoft.com/office/powerpoint/2010/main" val="3328498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96C0B-73EA-4141-AEB7-37FCF7F15C42}" type="datetimeFigureOut">
              <a:rPr lang="ko-KR" altLang="en-US" smtClean="0"/>
              <a:t>2022-03-12</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F032CC04-BC7D-4C43-99A5-FAE76D19B072}" type="slidenum">
              <a:rPr lang="ko-KR" altLang="en-US" smtClean="0"/>
              <a:t>‹#›</a:t>
            </a:fld>
            <a:endParaRPr lang="ko-KR" altLang="en-US"/>
          </a:p>
        </p:txBody>
      </p:sp>
    </p:spTree>
    <p:extLst>
      <p:ext uri="{BB962C8B-B14F-4D97-AF65-F5344CB8AC3E}">
        <p14:creationId xmlns:p14="http://schemas.microsoft.com/office/powerpoint/2010/main" val="17423047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ko-KR"/>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Click to edit Master text styles</a:t>
            </a:r>
          </a:p>
        </p:txBody>
      </p:sp>
      <p:sp>
        <p:nvSpPr>
          <p:cNvPr id="5" name="Date Placeholder 4"/>
          <p:cNvSpPr>
            <a:spLocks noGrp="1"/>
          </p:cNvSpPr>
          <p:nvPr>
            <p:ph type="dt" sz="half" idx="10"/>
          </p:nvPr>
        </p:nvSpPr>
        <p:spPr/>
        <p:txBody>
          <a:bodyPr/>
          <a:lstStyle/>
          <a:p>
            <a:fld id="{33496C0B-73EA-4141-AEB7-37FCF7F15C42}" type="datetimeFigureOut">
              <a:rPr lang="ko-KR" altLang="en-US" smtClean="0"/>
              <a:t>2022-03-12</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F032CC04-BC7D-4C43-99A5-FAE76D19B072}" type="slidenum">
              <a:rPr lang="ko-KR" altLang="en-US" smtClean="0"/>
              <a:t>‹#›</a:t>
            </a:fld>
            <a:endParaRPr lang="ko-KR" altLang="en-US"/>
          </a:p>
        </p:txBody>
      </p:sp>
    </p:spTree>
    <p:extLst>
      <p:ext uri="{BB962C8B-B14F-4D97-AF65-F5344CB8AC3E}">
        <p14:creationId xmlns:p14="http://schemas.microsoft.com/office/powerpoint/2010/main" val="2214826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ko-KR"/>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Click to edit Master text styles</a:t>
            </a:r>
          </a:p>
        </p:txBody>
      </p:sp>
      <p:sp>
        <p:nvSpPr>
          <p:cNvPr id="5" name="Date Placeholder 4"/>
          <p:cNvSpPr>
            <a:spLocks noGrp="1"/>
          </p:cNvSpPr>
          <p:nvPr>
            <p:ph type="dt" sz="half" idx="10"/>
          </p:nvPr>
        </p:nvSpPr>
        <p:spPr/>
        <p:txBody>
          <a:bodyPr/>
          <a:lstStyle/>
          <a:p>
            <a:fld id="{33496C0B-73EA-4141-AEB7-37FCF7F15C42}" type="datetimeFigureOut">
              <a:rPr lang="ko-KR" altLang="en-US" smtClean="0"/>
              <a:t>2022-03-12</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F032CC04-BC7D-4C43-99A5-FAE76D19B072}" type="slidenum">
              <a:rPr lang="ko-KR" altLang="en-US" smtClean="0"/>
              <a:t>‹#›</a:t>
            </a:fld>
            <a:endParaRPr lang="ko-KR" altLang="en-US"/>
          </a:p>
        </p:txBody>
      </p:sp>
    </p:spTree>
    <p:extLst>
      <p:ext uri="{BB962C8B-B14F-4D97-AF65-F5344CB8AC3E}">
        <p14:creationId xmlns:p14="http://schemas.microsoft.com/office/powerpoint/2010/main" val="16837048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E0E0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ko-KR"/>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496C0B-73EA-4141-AEB7-37FCF7F15C42}" type="datetimeFigureOut">
              <a:rPr lang="ko-KR" altLang="en-US" smtClean="0"/>
              <a:t>2022-03-12</a:t>
            </a:fld>
            <a:endParaRPr lang="ko-KR"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32CC04-BC7D-4C43-99A5-FAE76D19B072}" type="slidenum">
              <a:rPr lang="ko-KR" altLang="en-US" smtClean="0"/>
              <a:t>‹#›</a:t>
            </a:fld>
            <a:endParaRPr lang="ko-KR" altLang="en-US"/>
          </a:p>
        </p:txBody>
      </p:sp>
    </p:spTree>
    <p:extLst>
      <p:ext uri="{BB962C8B-B14F-4D97-AF65-F5344CB8AC3E}">
        <p14:creationId xmlns:p14="http://schemas.microsoft.com/office/powerpoint/2010/main" val="155405841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slideLayout" Target="../slideLayouts/slideLayout2.xml"/><Relationship Id="rId7" Type="http://schemas.openxmlformats.org/officeDocument/2006/relationships/image" Target="../media/image12.jpeg"/><Relationship Id="rId12" Type="http://schemas.openxmlformats.org/officeDocument/2006/relationships/image" Target="../media/image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1.jpeg"/><Relationship Id="rId11" Type="http://schemas.openxmlformats.org/officeDocument/2006/relationships/image" Target="../media/image16.jpeg"/><Relationship Id="rId5" Type="http://schemas.openxmlformats.org/officeDocument/2006/relationships/image" Target="../media/image1.jpeg"/><Relationship Id="rId10" Type="http://schemas.openxmlformats.org/officeDocument/2006/relationships/image" Target="../media/image15.jpeg"/><Relationship Id="rId4" Type="http://schemas.openxmlformats.org/officeDocument/2006/relationships/notesSlide" Target="../notesSlides/notesSlide10.xml"/><Relationship Id="rId9" Type="http://schemas.openxmlformats.org/officeDocument/2006/relationships/image" Target="../media/image14.jpeg"/></Relationships>
</file>

<file path=ppt/slides/_rels/slide11.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slideLayout" Target="../slideLayouts/slideLayout2.xml"/><Relationship Id="rId7" Type="http://schemas.openxmlformats.org/officeDocument/2006/relationships/image" Target="../media/image18.jpeg"/><Relationship Id="rId12" Type="http://schemas.openxmlformats.org/officeDocument/2006/relationships/image" Target="../media/image2.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7.jpeg"/><Relationship Id="rId11" Type="http://schemas.openxmlformats.org/officeDocument/2006/relationships/image" Target="../media/image22.jpeg"/><Relationship Id="rId5" Type="http://schemas.openxmlformats.org/officeDocument/2006/relationships/image" Target="../media/image1.jpeg"/><Relationship Id="rId10" Type="http://schemas.openxmlformats.org/officeDocument/2006/relationships/image" Target="../media/image21.jpeg"/><Relationship Id="rId4" Type="http://schemas.openxmlformats.org/officeDocument/2006/relationships/notesSlide" Target="../notesSlides/notesSlide11.xml"/><Relationship Id="rId9"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slideLayout" Target="../slideLayouts/slideLayout2.xml"/><Relationship Id="rId7" Type="http://schemas.openxmlformats.org/officeDocument/2006/relationships/hyperlink" Target="https://www.linkedin.com/in/jihosong2020/" TargetMode="Externa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hyperlink" Target="mailto:jsong2020@student.hult.edu" TargetMode="External"/><Relationship Id="rId5" Type="http://schemas.openxmlformats.org/officeDocument/2006/relationships/image" Target="../media/image1.jpeg"/><Relationship Id="rId4" Type="http://schemas.openxmlformats.org/officeDocument/2006/relationships/notesSlide" Target="../notesSlides/notesSlide13.xml"/><Relationship Id="rId9"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5.m4a"/><Relationship Id="rId7" Type="http://schemas.openxmlformats.org/officeDocument/2006/relationships/image" Target="../media/image3.png"/><Relationship Id="rId2" Type="http://schemas.microsoft.com/office/2007/relationships/media" Target="../media/media5.m4a"/><Relationship Id="rId1" Type="http://schemas.openxmlformats.org/officeDocument/2006/relationships/tags" Target="../tags/tag1.xml"/><Relationship Id="rId6" Type="http://schemas.openxmlformats.org/officeDocument/2006/relationships/image" Target="../media/image1.jpe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5.jpeg"/><Relationship Id="rId5" Type="http://schemas.openxmlformats.org/officeDocument/2006/relationships/image" Target="../media/image1.jpe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7.m4a"/><Relationship Id="rId7" Type="http://schemas.openxmlformats.org/officeDocument/2006/relationships/image" Target="../media/image6.jpeg"/><Relationship Id="rId2" Type="http://schemas.microsoft.com/office/2007/relationships/media" Target="../media/media7.m4a"/><Relationship Id="rId1" Type="http://schemas.openxmlformats.org/officeDocument/2006/relationships/tags" Target="../tags/tag2.xml"/><Relationship Id="rId6" Type="http://schemas.openxmlformats.org/officeDocument/2006/relationships/image" Target="../media/image1.jpeg"/><Relationship Id="rId5" Type="http://schemas.openxmlformats.org/officeDocument/2006/relationships/notesSlide" Target="../notesSlides/notesSlide7.xml"/><Relationship Id="rId10" Type="http://schemas.openxmlformats.org/officeDocument/2006/relationships/image" Target="../media/image2.png"/><Relationship Id="rId4" Type="http://schemas.openxmlformats.org/officeDocument/2006/relationships/slideLayout" Target="../slideLayouts/slideLayout2.xml"/><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8.jpeg"/><Relationship Id="rId5" Type="http://schemas.openxmlformats.org/officeDocument/2006/relationships/image" Target="../media/image1.jpe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0.jpe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9.jpeg"/><Relationship Id="rId5" Type="http://schemas.openxmlformats.org/officeDocument/2006/relationships/image" Target="../media/image1.jpe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19844A-06F1-4A2F-BEBE-0D937DE48403}"/>
              </a:ext>
            </a:extLst>
          </p:cNvPr>
          <p:cNvSpPr>
            <a:spLocks noGrp="1"/>
          </p:cNvSpPr>
          <p:nvPr>
            <p:ph type="ctrTitle"/>
          </p:nvPr>
        </p:nvSpPr>
        <p:spPr>
          <a:xfrm>
            <a:off x="1754737" y="4717278"/>
            <a:ext cx="9144000" cy="809492"/>
          </a:xfrm>
        </p:spPr>
        <p:txBody>
          <a:bodyPr>
            <a:normAutofit/>
          </a:bodyPr>
          <a:lstStyle/>
          <a:p>
            <a:r>
              <a:rPr lang="en-US" altLang="ko-KR" sz="5000" b="1" dirty="0">
                <a:highlight>
                  <a:srgbClr val="000000"/>
                </a:highlight>
                <a:latin typeface="Arial" panose="020B0604020202020204" pitchFamily="34" charset="0"/>
                <a:cs typeface="Arial" panose="020B0604020202020204" pitchFamily="34" charset="0"/>
              </a:rPr>
              <a:t>Fan Engagement NBA Tweets</a:t>
            </a:r>
            <a:endParaRPr lang="ko-KR" altLang="en-US" sz="5000" b="1" dirty="0">
              <a:highlight>
                <a:srgbClr val="000000"/>
              </a:highlight>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DAD91615-6DE4-4216-9760-804C23D300A4}"/>
              </a:ext>
            </a:extLst>
          </p:cNvPr>
          <p:cNvSpPr>
            <a:spLocks noGrp="1"/>
          </p:cNvSpPr>
          <p:nvPr>
            <p:ph type="subTitle" idx="1"/>
          </p:nvPr>
        </p:nvSpPr>
        <p:spPr>
          <a:xfrm>
            <a:off x="9941607" y="5646633"/>
            <a:ext cx="2250393" cy="301239"/>
          </a:xfrm>
        </p:spPr>
        <p:txBody>
          <a:bodyPr>
            <a:normAutofit/>
          </a:bodyPr>
          <a:lstStyle/>
          <a:p>
            <a:r>
              <a:rPr lang="en-US" altLang="ko-KR" sz="1500" b="1" dirty="0">
                <a:latin typeface="Arial" panose="020B0604020202020204" pitchFamily="34" charset="0"/>
                <a:cs typeface="Arial" panose="020B0604020202020204" pitchFamily="34" charset="0"/>
              </a:rPr>
              <a:t>Jiho Song</a:t>
            </a:r>
            <a:endParaRPr lang="ko-KR" altLang="en-US" sz="1500" b="1" dirty="0">
              <a:latin typeface="Arial" panose="020B0604020202020204" pitchFamily="34" charset="0"/>
              <a:cs typeface="Arial" panose="020B0604020202020204" pitchFamily="34" charset="0"/>
            </a:endParaRPr>
          </a:p>
        </p:txBody>
      </p:sp>
      <p:pic>
        <p:nvPicPr>
          <p:cNvPr id="6" name="Picture 5" descr="NIKE, Inc. to Become Exclusive Oncourt Uniform and Apparel Provider of the  NBA, WNBA and NBA D-League - Nike News">
            <a:extLst>
              <a:ext uri="{FF2B5EF4-FFF2-40B4-BE49-F238E27FC236}">
                <a16:creationId xmlns:a16="http://schemas.microsoft.com/office/drawing/2014/main" id="{1197DE8B-D1F3-4F75-87B6-53C26EB4055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10555" y="951631"/>
            <a:ext cx="5943600" cy="3344545"/>
          </a:xfrm>
          <a:prstGeom prst="rect">
            <a:avLst/>
          </a:prstGeom>
          <a:noFill/>
          <a:ln>
            <a:noFill/>
          </a:ln>
        </p:spPr>
      </p:pic>
      <p:pic>
        <p:nvPicPr>
          <p:cNvPr id="4" name="Audio 3">
            <a:hlinkClick r:id="" action="ppaction://media"/>
            <a:extLst>
              <a:ext uri="{FF2B5EF4-FFF2-40B4-BE49-F238E27FC236}">
                <a16:creationId xmlns:a16="http://schemas.microsoft.com/office/drawing/2014/main" id="{7572117F-45BA-48A9-BA00-5182634A9BB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96000" y="0"/>
            <a:ext cx="396000" cy="396000"/>
          </a:xfrm>
          <a:prstGeom prst="rect">
            <a:avLst/>
          </a:prstGeom>
        </p:spPr>
      </p:pic>
    </p:spTree>
    <p:extLst>
      <p:ext uri="{BB962C8B-B14F-4D97-AF65-F5344CB8AC3E}">
        <p14:creationId xmlns:p14="http://schemas.microsoft.com/office/powerpoint/2010/main" val="1802111112"/>
      </p:ext>
    </p:extLst>
  </p:cSld>
  <p:clrMapOvr>
    <a:masterClrMapping/>
  </p:clrMapOvr>
  <mc:AlternateContent xmlns:mc="http://schemas.openxmlformats.org/markup-compatibility/2006">
    <mc:Choice xmlns:p14="http://schemas.microsoft.com/office/powerpoint/2010/main" Requires="p14">
      <p:transition spd="slow" p14:dur="2000" advTm="10700"/>
    </mc:Choice>
    <mc:Fallback>
      <p:transition spd="slow" advTm="10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E756C-AE36-419A-A2D3-60AE5FCBA75E}"/>
              </a:ext>
            </a:extLst>
          </p:cNvPr>
          <p:cNvSpPr>
            <a:spLocks noGrp="1"/>
          </p:cNvSpPr>
          <p:nvPr>
            <p:ph type="title"/>
          </p:nvPr>
        </p:nvSpPr>
        <p:spPr>
          <a:xfrm>
            <a:off x="0" y="18256"/>
            <a:ext cx="12192000" cy="662782"/>
          </a:xfrm>
          <a:ln>
            <a:noFill/>
          </a:ln>
        </p:spPr>
        <p:txBody>
          <a:bodyPr>
            <a:normAutofit/>
          </a:bodyPr>
          <a:lstStyle/>
          <a:p>
            <a:r>
              <a:rPr lang="en-US" altLang="ko-KR" sz="3000" b="1" dirty="0">
                <a:latin typeface="Arial" panose="020B0604020202020204" pitchFamily="34" charset="0"/>
                <a:cs typeface="Arial" panose="020B0604020202020204" pitchFamily="34" charset="0"/>
              </a:rPr>
              <a:t>2. Analysis – Key words</a:t>
            </a:r>
            <a:endParaRPr lang="ko-KR" altLang="en-US" sz="3000" b="1" dirty="0">
              <a:latin typeface="Arial" panose="020B0604020202020204" pitchFamily="34" charset="0"/>
              <a:cs typeface="Arial" panose="020B0604020202020204" pitchFamily="34" charset="0"/>
            </a:endParaRPr>
          </a:p>
        </p:txBody>
      </p:sp>
      <p:pic>
        <p:nvPicPr>
          <p:cNvPr id="4" name="Picture 3" descr="NIKE, Inc. to Become Exclusive Oncourt Uniform and Apparel Provider of the  NBA, WNBA and NBA D-League - Nike News">
            <a:extLst>
              <a:ext uri="{FF2B5EF4-FFF2-40B4-BE49-F238E27FC236}">
                <a16:creationId xmlns:a16="http://schemas.microsoft.com/office/drawing/2014/main" id="{4CC44EC1-5BAB-44B1-84A6-C28D4F2D654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64918" y="6092977"/>
            <a:ext cx="1327082" cy="746767"/>
          </a:xfrm>
          <a:prstGeom prst="rect">
            <a:avLst/>
          </a:prstGeom>
          <a:noFill/>
          <a:ln>
            <a:noFill/>
          </a:ln>
        </p:spPr>
      </p:pic>
      <p:cxnSp>
        <p:nvCxnSpPr>
          <p:cNvPr id="8" name="Straight Connector 7">
            <a:extLst>
              <a:ext uri="{FF2B5EF4-FFF2-40B4-BE49-F238E27FC236}">
                <a16:creationId xmlns:a16="http://schemas.microsoft.com/office/drawing/2014/main" id="{7A38DF22-2C8F-44D4-804F-0BAB21BFD50E}"/>
              </a:ext>
            </a:extLst>
          </p:cNvPr>
          <p:cNvCxnSpPr>
            <a:cxnSpLocks/>
          </p:cNvCxnSpPr>
          <p:nvPr/>
        </p:nvCxnSpPr>
        <p:spPr>
          <a:xfrm>
            <a:off x="0" y="681038"/>
            <a:ext cx="121920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2" name="Picture 11" descr="Text&#10;&#10;Description automatically generated">
            <a:extLst>
              <a:ext uri="{FF2B5EF4-FFF2-40B4-BE49-F238E27FC236}">
                <a16:creationId xmlns:a16="http://schemas.microsoft.com/office/drawing/2014/main" id="{CA9AF8BE-5EE2-4B26-BFDB-F1FBFDE510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0963" y="1002937"/>
            <a:ext cx="3523847" cy="2520000"/>
          </a:xfrm>
          <a:prstGeom prst="rect">
            <a:avLst/>
          </a:prstGeom>
        </p:spPr>
      </p:pic>
      <p:pic>
        <p:nvPicPr>
          <p:cNvPr id="14" name="Picture 13" descr="Text&#10;&#10;Description automatically generated">
            <a:extLst>
              <a:ext uri="{FF2B5EF4-FFF2-40B4-BE49-F238E27FC236}">
                <a16:creationId xmlns:a16="http://schemas.microsoft.com/office/drawing/2014/main" id="{F79EEAED-A5BC-4663-8F88-8A44B49C0F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12400" y="1028118"/>
            <a:ext cx="3523847" cy="2520000"/>
          </a:xfrm>
          <a:prstGeom prst="rect">
            <a:avLst/>
          </a:prstGeom>
        </p:spPr>
      </p:pic>
      <p:pic>
        <p:nvPicPr>
          <p:cNvPr id="16" name="Picture 15" descr="Text, letter&#10;&#10;Description automatically generated">
            <a:extLst>
              <a:ext uri="{FF2B5EF4-FFF2-40B4-BE49-F238E27FC236}">
                <a16:creationId xmlns:a16="http://schemas.microsoft.com/office/drawing/2014/main" id="{2FA06F77-B711-41F5-86DC-01A4E55946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93837" y="1028118"/>
            <a:ext cx="3523846" cy="2520000"/>
          </a:xfrm>
          <a:prstGeom prst="rect">
            <a:avLst/>
          </a:prstGeom>
        </p:spPr>
      </p:pic>
      <p:pic>
        <p:nvPicPr>
          <p:cNvPr id="18" name="Picture 17" descr="Text&#10;&#10;Description automatically generated">
            <a:extLst>
              <a:ext uri="{FF2B5EF4-FFF2-40B4-BE49-F238E27FC236}">
                <a16:creationId xmlns:a16="http://schemas.microsoft.com/office/drawing/2014/main" id="{DA80CDE0-F966-41BD-B33F-610ABED5B6C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0963" y="3864919"/>
            <a:ext cx="3523846" cy="2520000"/>
          </a:xfrm>
          <a:prstGeom prst="rect">
            <a:avLst/>
          </a:prstGeom>
        </p:spPr>
      </p:pic>
      <p:sp>
        <p:nvSpPr>
          <p:cNvPr id="19" name="TextBox 18">
            <a:extLst>
              <a:ext uri="{FF2B5EF4-FFF2-40B4-BE49-F238E27FC236}">
                <a16:creationId xmlns:a16="http://schemas.microsoft.com/office/drawing/2014/main" id="{6082E64C-6F2F-425C-BA9F-8B7CCD687FFF}"/>
              </a:ext>
            </a:extLst>
          </p:cNvPr>
          <p:cNvSpPr txBox="1"/>
          <p:nvPr/>
        </p:nvSpPr>
        <p:spPr>
          <a:xfrm>
            <a:off x="237477" y="718877"/>
            <a:ext cx="3523846" cy="276999"/>
          </a:xfrm>
          <a:prstGeom prst="rect">
            <a:avLst/>
          </a:prstGeom>
          <a:noFill/>
        </p:spPr>
        <p:txBody>
          <a:bodyPr wrap="square" rtlCol="0">
            <a:spAutoFit/>
          </a:bodyPr>
          <a:lstStyle/>
          <a:p>
            <a:pPr algn="ctr"/>
            <a:r>
              <a:rPr lang="en-US" altLang="ko-KR" sz="1200" b="1" dirty="0">
                <a:latin typeface="Arial" panose="020B0604020202020204" pitchFamily="34" charset="0"/>
                <a:cs typeface="Arial" panose="020B0604020202020204" pitchFamily="34" charset="0"/>
              </a:rPr>
              <a:t>Oct 2019</a:t>
            </a:r>
            <a:endParaRPr lang="ko-KR" altLang="en-US" sz="1200" b="1" dirty="0">
              <a:latin typeface="Arial" panose="020B0604020202020204" pitchFamily="34" charset="0"/>
              <a:cs typeface="Arial" panose="020B0604020202020204" pitchFamily="34" charset="0"/>
            </a:endParaRPr>
          </a:p>
        </p:txBody>
      </p:sp>
      <p:pic>
        <p:nvPicPr>
          <p:cNvPr id="21" name="Picture 20" descr="Text&#10;&#10;Description automatically generated">
            <a:extLst>
              <a:ext uri="{FF2B5EF4-FFF2-40B4-BE49-F238E27FC236}">
                <a16:creationId xmlns:a16="http://schemas.microsoft.com/office/drawing/2014/main" id="{29FE0BCA-39E4-495D-B77E-7256E27B552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17788" y="3864919"/>
            <a:ext cx="3523846" cy="2520000"/>
          </a:xfrm>
          <a:prstGeom prst="rect">
            <a:avLst/>
          </a:prstGeom>
        </p:spPr>
      </p:pic>
      <p:pic>
        <p:nvPicPr>
          <p:cNvPr id="23" name="Picture 22" descr="Text&#10;&#10;Description automatically generated">
            <a:extLst>
              <a:ext uri="{FF2B5EF4-FFF2-40B4-BE49-F238E27FC236}">
                <a16:creationId xmlns:a16="http://schemas.microsoft.com/office/drawing/2014/main" id="{CD8B3008-B2BD-4FB7-9C09-7F4E0190EF4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93837" y="3864919"/>
            <a:ext cx="3523846" cy="2520000"/>
          </a:xfrm>
          <a:prstGeom prst="rect">
            <a:avLst/>
          </a:prstGeom>
        </p:spPr>
      </p:pic>
      <p:sp>
        <p:nvSpPr>
          <p:cNvPr id="26" name="TextBox 25">
            <a:extLst>
              <a:ext uri="{FF2B5EF4-FFF2-40B4-BE49-F238E27FC236}">
                <a16:creationId xmlns:a16="http://schemas.microsoft.com/office/drawing/2014/main" id="{57896533-5908-4D6E-91D3-28D6165B450B}"/>
              </a:ext>
            </a:extLst>
          </p:cNvPr>
          <p:cNvSpPr txBox="1"/>
          <p:nvPr/>
        </p:nvSpPr>
        <p:spPr>
          <a:xfrm>
            <a:off x="4112400" y="727818"/>
            <a:ext cx="3523846" cy="276999"/>
          </a:xfrm>
          <a:prstGeom prst="rect">
            <a:avLst/>
          </a:prstGeom>
          <a:noFill/>
        </p:spPr>
        <p:txBody>
          <a:bodyPr wrap="square" rtlCol="0">
            <a:spAutoFit/>
          </a:bodyPr>
          <a:lstStyle/>
          <a:p>
            <a:pPr algn="ctr"/>
            <a:r>
              <a:rPr lang="en-US" altLang="ko-KR" sz="1200" b="1" dirty="0">
                <a:latin typeface="Arial" panose="020B0604020202020204" pitchFamily="34" charset="0"/>
                <a:cs typeface="Arial" panose="020B0604020202020204" pitchFamily="34" charset="0"/>
              </a:rPr>
              <a:t>Nov 2019</a:t>
            </a:r>
            <a:endParaRPr lang="ko-KR" altLang="en-US" sz="1200" b="1"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7B4AB341-8B54-4D6F-A200-D7683F3B15AF}"/>
              </a:ext>
            </a:extLst>
          </p:cNvPr>
          <p:cNvSpPr txBox="1"/>
          <p:nvPr/>
        </p:nvSpPr>
        <p:spPr>
          <a:xfrm>
            <a:off x="8004613" y="747370"/>
            <a:ext cx="3523846" cy="276999"/>
          </a:xfrm>
          <a:prstGeom prst="rect">
            <a:avLst/>
          </a:prstGeom>
          <a:noFill/>
        </p:spPr>
        <p:txBody>
          <a:bodyPr wrap="square" rtlCol="0">
            <a:spAutoFit/>
          </a:bodyPr>
          <a:lstStyle/>
          <a:p>
            <a:pPr algn="ctr"/>
            <a:r>
              <a:rPr lang="en-US" altLang="ko-KR" sz="1200" b="1" dirty="0">
                <a:latin typeface="Arial" panose="020B0604020202020204" pitchFamily="34" charset="0"/>
                <a:cs typeface="Arial" panose="020B0604020202020204" pitchFamily="34" charset="0"/>
              </a:rPr>
              <a:t>Dec 2019</a:t>
            </a:r>
            <a:endParaRPr lang="ko-KR" altLang="en-US" sz="1200" b="1"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776940B6-BE34-47D0-810A-128712450573}"/>
              </a:ext>
            </a:extLst>
          </p:cNvPr>
          <p:cNvSpPr txBox="1"/>
          <p:nvPr/>
        </p:nvSpPr>
        <p:spPr>
          <a:xfrm>
            <a:off x="233422" y="3566305"/>
            <a:ext cx="3523846" cy="276999"/>
          </a:xfrm>
          <a:prstGeom prst="rect">
            <a:avLst/>
          </a:prstGeom>
          <a:noFill/>
        </p:spPr>
        <p:txBody>
          <a:bodyPr wrap="square" rtlCol="0">
            <a:spAutoFit/>
          </a:bodyPr>
          <a:lstStyle/>
          <a:p>
            <a:pPr algn="ctr"/>
            <a:r>
              <a:rPr lang="en-US" altLang="ko-KR" sz="1200" b="1" dirty="0">
                <a:latin typeface="Arial" panose="020B0604020202020204" pitchFamily="34" charset="0"/>
                <a:cs typeface="Arial" panose="020B0604020202020204" pitchFamily="34" charset="0"/>
              </a:rPr>
              <a:t>Feb 2020</a:t>
            </a:r>
            <a:endParaRPr lang="ko-KR" altLang="en-US" sz="1200" b="1"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F98373B1-DA33-46B0-9732-2415566FD577}"/>
              </a:ext>
            </a:extLst>
          </p:cNvPr>
          <p:cNvSpPr txBox="1"/>
          <p:nvPr/>
        </p:nvSpPr>
        <p:spPr>
          <a:xfrm>
            <a:off x="4108345" y="3575246"/>
            <a:ext cx="3523846" cy="276999"/>
          </a:xfrm>
          <a:prstGeom prst="rect">
            <a:avLst/>
          </a:prstGeom>
          <a:noFill/>
        </p:spPr>
        <p:txBody>
          <a:bodyPr wrap="square" rtlCol="0">
            <a:spAutoFit/>
          </a:bodyPr>
          <a:lstStyle/>
          <a:p>
            <a:pPr algn="ctr"/>
            <a:r>
              <a:rPr lang="en-US" altLang="ko-KR" sz="1200" b="1" dirty="0">
                <a:latin typeface="Arial" panose="020B0604020202020204" pitchFamily="34" charset="0"/>
                <a:cs typeface="Arial" panose="020B0604020202020204" pitchFamily="34" charset="0"/>
              </a:rPr>
              <a:t>Mar 2020</a:t>
            </a:r>
            <a:endParaRPr lang="ko-KR" altLang="en-US" sz="1200" b="1"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91337191-BD96-41B0-B13F-125D31955FDD}"/>
              </a:ext>
            </a:extLst>
          </p:cNvPr>
          <p:cNvSpPr txBox="1"/>
          <p:nvPr/>
        </p:nvSpPr>
        <p:spPr>
          <a:xfrm>
            <a:off x="8000558" y="3594798"/>
            <a:ext cx="3523846" cy="276999"/>
          </a:xfrm>
          <a:prstGeom prst="rect">
            <a:avLst/>
          </a:prstGeom>
          <a:noFill/>
        </p:spPr>
        <p:txBody>
          <a:bodyPr wrap="square" rtlCol="0">
            <a:spAutoFit/>
          </a:bodyPr>
          <a:lstStyle/>
          <a:p>
            <a:pPr algn="ctr"/>
            <a:r>
              <a:rPr lang="en-US" altLang="ko-KR" sz="1200" b="1" dirty="0">
                <a:latin typeface="Arial" panose="020B0604020202020204" pitchFamily="34" charset="0"/>
                <a:cs typeface="Arial" panose="020B0604020202020204" pitchFamily="34" charset="0"/>
              </a:rPr>
              <a:t>Apr 2020</a:t>
            </a:r>
            <a:endParaRPr lang="ko-KR" altLang="en-US" sz="1200" b="1" dirty="0">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C2D8B749-D7BF-4F11-86C6-9D6D29B0B462}"/>
              </a:ext>
            </a:extLst>
          </p:cNvPr>
          <p:cNvSpPr/>
          <p:nvPr/>
        </p:nvSpPr>
        <p:spPr>
          <a:xfrm flipV="1">
            <a:off x="10010775" y="1866900"/>
            <a:ext cx="861710" cy="175322"/>
          </a:xfrm>
          <a:prstGeom prst="rect">
            <a:avLst/>
          </a:prstGeom>
          <a:solidFill>
            <a:srgbClr val="FF0000">
              <a:alpha val="20000"/>
            </a:srgbClr>
          </a:solidFill>
          <a:ln w="571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Rectangle 32">
            <a:extLst>
              <a:ext uri="{FF2B5EF4-FFF2-40B4-BE49-F238E27FC236}">
                <a16:creationId xmlns:a16="http://schemas.microsoft.com/office/drawing/2014/main" id="{0141E34D-8320-4C8E-B62D-D127D00E469E}"/>
              </a:ext>
            </a:extLst>
          </p:cNvPr>
          <p:cNvSpPr/>
          <p:nvPr/>
        </p:nvSpPr>
        <p:spPr>
          <a:xfrm flipV="1">
            <a:off x="9048750" y="3296443"/>
            <a:ext cx="904875" cy="161925"/>
          </a:xfrm>
          <a:prstGeom prst="rect">
            <a:avLst/>
          </a:prstGeom>
          <a:solidFill>
            <a:srgbClr val="FF0000">
              <a:alpha val="20000"/>
            </a:srgbClr>
          </a:solidFill>
          <a:ln w="571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Rectangle 33">
            <a:extLst>
              <a:ext uri="{FF2B5EF4-FFF2-40B4-BE49-F238E27FC236}">
                <a16:creationId xmlns:a16="http://schemas.microsoft.com/office/drawing/2014/main" id="{CC580EFA-ED0D-452D-ACC0-B34ECDC6189E}"/>
              </a:ext>
            </a:extLst>
          </p:cNvPr>
          <p:cNvSpPr/>
          <p:nvPr/>
        </p:nvSpPr>
        <p:spPr>
          <a:xfrm flipV="1">
            <a:off x="9210674" y="2881004"/>
            <a:ext cx="1114426" cy="164444"/>
          </a:xfrm>
          <a:prstGeom prst="rect">
            <a:avLst/>
          </a:prstGeom>
          <a:solidFill>
            <a:srgbClr val="FF0000">
              <a:alpha val="20000"/>
            </a:srgbClr>
          </a:solidFill>
          <a:ln w="571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Rectangle 34">
            <a:extLst>
              <a:ext uri="{FF2B5EF4-FFF2-40B4-BE49-F238E27FC236}">
                <a16:creationId xmlns:a16="http://schemas.microsoft.com/office/drawing/2014/main" id="{83DAB92D-3774-414D-9C1C-893FFC29E221}"/>
              </a:ext>
            </a:extLst>
          </p:cNvPr>
          <p:cNvSpPr/>
          <p:nvPr/>
        </p:nvSpPr>
        <p:spPr>
          <a:xfrm flipV="1">
            <a:off x="9453562" y="1560735"/>
            <a:ext cx="700088" cy="187046"/>
          </a:xfrm>
          <a:prstGeom prst="rect">
            <a:avLst/>
          </a:prstGeom>
          <a:solidFill>
            <a:srgbClr val="FF0000">
              <a:alpha val="20000"/>
            </a:srgbClr>
          </a:solidFill>
          <a:ln w="571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Rectangle 35">
            <a:extLst>
              <a:ext uri="{FF2B5EF4-FFF2-40B4-BE49-F238E27FC236}">
                <a16:creationId xmlns:a16="http://schemas.microsoft.com/office/drawing/2014/main" id="{AFC676C2-86EA-406E-8414-824047603006}"/>
              </a:ext>
            </a:extLst>
          </p:cNvPr>
          <p:cNvSpPr/>
          <p:nvPr/>
        </p:nvSpPr>
        <p:spPr>
          <a:xfrm flipV="1">
            <a:off x="5879711" y="1419224"/>
            <a:ext cx="750093" cy="148461"/>
          </a:xfrm>
          <a:prstGeom prst="rect">
            <a:avLst/>
          </a:prstGeom>
          <a:solidFill>
            <a:srgbClr val="FF0000">
              <a:alpha val="20000"/>
            </a:srgbClr>
          </a:solidFill>
          <a:ln w="571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Rectangle 36">
            <a:extLst>
              <a:ext uri="{FF2B5EF4-FFF2-40B4-BE49-F238E27FC236}">
                <a16:creationId xmlns:a16="http://schemas.microsoft.com/office/drawing/2014/main" id="{478AEC0B-B721-44C3-BB8E-E2595A884FB6}"/>
              </a:ext>
            </a:extLst>
          </p:cNvPr>
          <p:cNvSpPr/>
          <p:nvPr/>
        </p:nvSpPr>
        <p:spPr>
          <a:xfrm flipV="1">
            <a:off x="5551100" y="1560734"/>
            <a:ext cx="1078704" cy="187046"/>
          </a:xfrm>
          <a:prstGeom prst="rect">
            <a:avLst/>
          </a:prstGeom>
          <a:solidFill>
            <a:srgbClr val="FF0000">
              <a:alpha val="20000"/>
            </a:srgbClr>
          </a:solidFill>
          <a:ln w="571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8" name="Audio 37">
            <a:hlinkClick r:id="" action="ppaction://media"/>
            <a:extLst>
              <a:ext uri="{FF2B5EF4-FFF2-40B4-BE49-F238E27FC236}">
                <a16:creationId xmlns:a16="http://schemas.microsoft.com/office/drawing/2014/main" id="{8C3917B7-34D1-4D22-9517-2D76636C95F8}"/>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796000" y="3246"/>
            <a:ext cx="396000" cy="396000"/>
          </a:xfrm>
          <a:prstGeom prst="rect">
            <a:avLst/>
          </a:prstGeom>
        </p:spPr>
      </p:pic>
    </p:spTree>
    <p:extLst>
      <p:ext uri="{BB962C8B-B14F-4D97-AF65-F5344CB8AC3E}">
        <p14:creationId xmlns:p14="http://schemas.microsoft.com/office/powerpoint/2010/main" val="2610631172"/>
      </p:ext>
    </p:extLst>
  </p:cSld>
  <p:clrMapOvr>
    <a:masterClrMapping/>
  </p:clrMapOvr>
  <mc:AlternateContent xmlns:mc="http://schemas.openxmlformats.org/markup-compatibility/2006">
    <mc:Choice xmlns:p14="http://schemas.microsoft.com/office/powerpoint/2010/main" Requires="p14">
      <p:transition spd="slow" p14:dur="2000" advTm="42769"/>
    </mc:Choice>
    <mc:Fallback>
      <p:transition spd="slow" advTm="427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E756C-AE36-419A-A2D3-60AE5FCBA75E}"/>
              </a:ext>
            </a:extLst>
          </p:cNvPr>
          <p:cNvSpPr>
            <a:spLocks noGrp="1"/>
          </p:cNvSpPr>
          <p:nvPr>
            <p:ph type="title"/>
          </p:nvPr>
        </p:nvSpPr>
        <p:spPr>
          <a:xfrm>
            <a:off x="0" y="18256"/>
            <a:ext cx="12192000" cy="662782"/>
          </a:xfrm>
          <a:ln>
            <a:noFill/>
          </a:ln>
        </p:spPr>
        <p:txBody>
          <a:bodyPr>
            <a:normAutofit/>
          </a:bodyPr>
          <a:lstStyle/>
          <a:p>
            <a:r>
              <a:rPr lang="en-US" altLang="ko-KR" sz="3000" b="1" dirty="0">
                <a:latin typeface="Arial" panose="020B0604020202020204" pitchFamily="34" charset="0"/>
                <a:cs typeface="Arial" panose="020B0604020202020204" pitchFamily="34" charset="0"/>
              </a:rPr>
              <a:t>2. Analysis – Key words</a:t>
            </a:r>
            <a:endParaRPr lang="ko-KR" altLang="en-US" sz="3000" b="1" dirty="0">
              <a:latin typeface="Arial" panose="020B0604020202020204" pitchFamily="34" charset="0"/>
              <a:cs typeface="Arial" panose="020B0604020202020204" pitchFamily="34" charset="0"/>
            </a:endParaRPr>
          </a:p>
        </p:txBody>
      </p:sp>
      <p:pic>
        <p:nvPicPr>
          <p:cNvPr id="4" name="Picture 3" descr="NIKE, Inc. to Become Exclusive Oncourt Uniform and Apparel Provider of the  NBA, WNBA and NBA D-League - Nike News">
            <a:extLst>
              <a:ext uri="{FF2B5EF4-FFF2-40B4-BE49-F238E27FC236}">
                <a16:creationId xmlns:a16="http://schemas.microsoft.com/office/drawing/2014/main" id="{4CC44EC1-5BAB-44B1-84A6-C28D4F2D654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64918" y="6092977"/>
            <a:ext cx="1327082" cy="746767"/>
          </a:xfrm>
          <a:prstGeom prst="rect">
            <a:avLst/>
          </a:prstGeom>
          <a:noFill/>
          <a:ln>
            <a:noFill/>
          </a:ln>
        </p:spPr>
      </p:pic>
      <p:cxnSp>
        <p:nvCxnSpPr>
          <p:cNvPr id="8" name="Straight Connector 7">
            <a:extLst>
              <a:ext uri="{FF2B5EF4-FFF2-40B4-BE49-F238E27FC236}">
                <a16:creationId xmlns:a16="http://schemas.microsoft.com/office/drawing/2014/main" id="{7A38DF22-2C8F-44D4-804F-0BAB21BFD50E}"/>
              </a:ext>
            </a:extLst>
          </p:cNvPr>
          <p:cNvCxnSpPr>
            <a:cxnSpLocks/>
          </p:cNvCxnSpPr>
          <p:nvPr/>
        </p:nvCxnSpPr>
        <p:spPr>
          <a:xfrm>
            <a:off x="0" y="681038"/>
            <a:ext cx="121920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A9AF8BE-5EE2-4B26-BFDB-F1FBFDE5100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30963" y="1002937"/>
            <a:ext cx="3523846" cy="2520000"/>
          </a:xfrm>
          <a:prstGeom prst="rect">
            <a:avLst/>
          </a:prstGeom>
        </p:spPr>
      </p:pic>
      <p:pic>
        <p:nvPicPr>
          <p:cNvPr id="14" name="Picture 13">
            <a:extLst>
              <a:ext uri="{FF2B5EF4-FFF2-40B4-BE49-F238E27FC236}">
                <a16:creationId xmlns:a16="http://schemas.microsoft.com/office/drawing/2014/main" id="{F79EEAED-A5BC-4663-8F88-8A44B49C0F9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112400" y="1028118"/>
            <a:ext cx="3523846" cy="2520000"/>
          </a:xfrm>
          <a:prstGeom prst="rect">
            <a:avLst/>
          </a:prstGeom>
        </p:spPr>
      </p:pic>
      <p:pic>
        <p:nvPicPr>
          <p:cNvPr id="16" name="Picture 15">
            <a:extLst>
              <a:ext uri="{FF2B5EF4-FFF2-40B4-BE49-F238E27FC236}">
                <a16:creationId xmlns:a16="http://schemas.microsoft.com/office/drawing/2014/main" id="{2FA06F77-B711-41F5-86DC-01A4E559469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7993837" y="1028118"/>
            <a:ext cx="3523846" cy="2519999"/>
          </a:xfrm>
          <a:prstGeom prst="rect">
            <a:avLst/>
          </a:prstGeom>
        </p:spPr>
      </p:pic>
      <p:pic>
        <p:nvPicPr>
          <p:cNvPr id="18" name="Picture 17">
            <a:extLst>
              <a:ext uri="{FF2B5EF4-FFF2-40B4-BE49-F238E27FC236}">
                <a16:creationId xmlns:a16="http://schemas.microsoft.com/office/drawing/2014/main" id="{DA80CDE0-F966-41BD-B33F-610ABED5B6C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230963" y="3864919"/>
            <a:ext cx="3523846" cy="2519999"/>
          </a:xfrm>
          <a:prstGeom prst="rect">
            <a:avLst/>
          </a:prstGeom>
        </p:spPr>
      </p:pic>
      <p:sp>
        <p:nvSpPr>
          <p:cNvPr id="19" name="TextBox 18">
            <a:extLst>
              <a:ext uri="{FF2B5EF4-FFF2-40B4-BE49-F238E27FC236}">
                <a16:creationId xmlns:a16="http://schemas.microsoft.com/office/drawing/2014/main" id="{6082E64C-6F2F-425C-BA9F-8B7CCD687FFF}"/>
              </a:ext>
            </a:extLst>
          </p:cNvPr>
          <p:cNvSpPr txBox="1"/>
          <p:nvPr/>
        </p:nvSpPr>
        <p:spPr>
          <a:xfrm>
            <a:off x="237477" y="718877"/>
            <a:ext cx="3523846" cy="276999"/>
          </a:xfrm>
          <a:prstGeom prst="rect">
            <a:avLst/>
          </a:prstGeom>
          <a:noFill/>
        </p:spPr>
        <p:txBody>
          <a:bodyPr wrap="square" rtlCol="0">
            <a:spAutoFit/>
          </a:bodyPr>
          <a:lstStyle/>
          <a:p>
            <a:pPr algn="ctr"/>
            <a:r>
              <a:rPr lang="en-US" altLang="ko-KR" sz="1200" b="1" dirty="0">
                <a:latin typeface="Arial" panose="020B0604020202020204" pitchFamily="34" charset="0"/>
                <a:cs typeface="Arial" panose="020B0604020202020204" pitchFamily="34" charset="0"/>
              </a:rPr>
              <a:t>May 2020</a:t>
            </a:r>
            <a:endParaRPr lang="ko-KR" altLang="en-US" sz="1200" b="1" dirty="0">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29FE0BCA-39E4-495D-B77E-7256E27B552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117788" y="3864919"/>
            <a:ext cx="3523846" cy="2519999"/>
          </a:xfrm>
          <a:prstGeom prst="rect">
            <a:avLst/>
          </a:prstGeom>
        </p:spPr>
      </p:pic>
      <p:pic>
        <p:nvPicPr>
          <p:cNvPr id="23" name="Picture 22">
            <a:extLst>
              <a:ext uri="{FF2B5EF4-FFF2-40B4-BE49-F238E27FC236}">
                <a16:creationId xmlns:a16="http://schemas.microsoft.com/office/drawing/2014/main" id="{CD8B3008-B2BD-4FB7-9C09-7F4E0190EF4C}"/>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7993837" y="3864919"/>
            <a:ext cx="3523846" cy="2519999"/>
          </a:xfrm>
          <a:prstGeom prst="rect">
            <a:avLst/>
          </a:prstGeom>
        </p:spPr>
      </p:pic>
      <p:sp>
        <p:nvSpPr>
          <p:cNvPr id="26" name="TextBox 25">
            <a:extLst>
              <a:ext uri="{FF2B5EF4-FFF2-40B4-BE49-F238E27FC236}">
                <a16:creationId xmlns:a16="http://schemas.microsoft.com/office/drawing/2014/main" id="{57896533-5908-4D6E-91D3-28D6165B450B}"/>
              </a:ext>
            </a:extLst>
          </p:cNvPr>
          <p:cNvSpPr txBox="1"/>
          <p:nvPr/>
        </p:nvSpPr>
        <p:spPr>
          <a:xfrm>
            <a:off x="4112400" y="727818"/>
            <a:ext cx="3523846" cy="276999"/>
          </a:xfrm>
          <a:prstGeom prst="rect">
            <a:avLst/>
          </a:prstGeom>
          <a:noFill/>
        </p:spPr>
        <p:txBody>
          <a:bodyPr wrap="square" rtlCol="0">
            <a:spAutoFit/>
          </a:bodyPr>
          <a:lstStyle/>
          <a:p>
            <a:pPr algn="ctr"/>
            <a:r>
              <a:rPr lang="en-US" altLang="ko-KR" sz="1200" b="1" dirty="0">
                <a:latin typeface="Arial" panose="020B0604020202020204" pitchFamily="34" charset="0"/>
                <a:cs typeface="Arial" panose="020B0604020202020204" pitchFamily="34" charset="0"/>
              </a:rPr>
              <a:t>Jun 2020</a:t>
            </a:r>
            <a:endParaRPr lang="ko-KR" altLang="en-US" sz="1200" b="1"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7B4AB341-8B54-4D6F-A200-D7683F3B15AF}"/>
              </a:ext>
            </a:extLst>
          </p:cNvPr>
          <p:cNvSpPr txBox="1"/>
          <p:nvPr/>
        </p:nvSpPr>
        <p:spPr>
          <a:xfrm>
            <a:off x="8004613" y="747370"/>
            <a:ext cx="3523846" cy="276999"/>
          </a:xfrm>
          <a:prstGeom prst="rect">
            <a:avLst/>
          </a:prstGeom>
          <a:noFill/>
        </p:spPr>
        <p:txBody>
          <a:bodyPr wrap="square" rtlCol="0">
            <a:spAutoFit/>
          </a:bodyPr>
          <a:lstStyle/>
          <a:p>
            <a:pPr algn="ctr"/>
            <a:r>
              <a:rPr lang="en-US" altLang="ko-KR" sz="1200" b="1" dirty="0">
                <a:latin typeface="Arial" panose="020B0604020202020204" pitchFamily="34" charset="0"/>
                <a:cs typeface="Arial" panose="020B0604020202020204" pitchFamily="34" charset="0"/>
              </a:rPr>
              <a:t>Jul 2020</a:t>
            </a:r>
            <a:endParaRPr lang="ko-KR" altLang="en-US" sz="1200" b="1"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776940B6-BE34-47D0-810A-128712450573}"/>
              </a:ext>
            </a:extLst>
          </p:cNvPr>
          <p:cNvSpPr txBox="1"/>
          <p:nvPr/>
        </p:nvSpPr>
        <p:spPr>
          <a:xfrm>
            <a:off x="233422" y="3566305"/>
            <a:ext cx="3523846" cy="276999"/>
          </a:xfrm>
          <a:prstGeom prst="rect">
            <a:avLst/>
          </a:prstGeom>
          <a:noFill/>
        </p:spPr>
        <p:txBody>
          <a:bodyPr wrap="square" rtlCol="0">
            <a:spAutoFit/>
          </a:bodyPr>
          <a:lstStyle/>
          <a:p>
            <a:pPr algn="ctr"/>
            <a:r>
              <a:rPr lang="en-US" altLang="ko-KR" sz="1200" b="1" dirty="0">
                <a:latin typeface="Arial" panose="020B0604020202020204" pitchFamily="34" charset="0"/>
                <a:cs typeface="Arial" panose="020B0604020202020204" pitchFamily="34" charset="0"/>
              </a:rPr>
              <a:t>Aug 2020</a:t>
            </a:r>
            <a:endParaRPr lang="ko-KR" altLang="en-US" sz="1200" b="1"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F98373B1-DA33-46B0-9732-2415566FD577}"/>
              </a:ext>
            </a:extLst>
          </p:cNvPr>
          <p:cNvSpPr txBox="1"/>
          <p:nvPr/>
        </p:nvSpPr>
        <p:spPr>
          <a:xfrm>
            <a:off x="4108345" y="3575246"/>
            <a:ext cx="3523846" cy="276999"/>
          </a:xfrm>
          <a:prstGeom prst="rect">
            <a:avLst/>
          </a:prstGeom>
          <a:noFill/>
        </p:spPr>
        <p:txBody>
          <a:bodyPr wrap="square" rtlCol="0">
            <a:spAutoFit/>
          </a:bodyPr>
          <a:lstStyle/>
          <a:p>
            <a:pPr algn="ctr"/>
            <a:r>
              <a:rPr lang="en-US" altLang="ko-KR" sz="1200" b="1" dirty="0">
                <a:latin typeface="Arial" panose="020B0604020202020204" pitchFamily="34" charset="0"/>
                <a:cs typeface="Arial" panose="020B0604020202020204" pitchFamily="34" charset="0"/>
              </a:rPr>
              <a:t>Sep 2020</a:t>
            </a:r>
            <a:endParaRPr lang="ko-KR" altLang="en-US" sz="1200" b="1"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91337191-BD96-41B0-B13F-125D31955FDD}"/>
              </a:ext>
            </a:extLst>
          </p:cNvPr>
          <p:cNvSpPr txBox="1"/>
          <p:nvPr/>
        </p:nvSpPr>
        <p:spPr>
          <a:xfrm>
            <a:off x="8000558" y="3594798"/>
            <a:ext cx="3523846" cy="276999"/>
          </a:xfrm>
          <a:prstGeom prst="rect">
            <a:avLst/>
          </a:prstGeom>
          <a:noFill/>
        </p:spPr>
        <p:txBody>
          <a:bodyPr wrap="square" rtlCol="0">
            <a:spAutoFit/>
          </a:bodyPr>
          <a:lstStyle/>
          <a:p>
            <a:pPr algn="ctr"/>
            <a:r>
              <a:rPr lang="en-US" altLang="ko-KR" sz="1200" b="1" dirty="0">
                <a:latin typeface="Arial" panose="020B0604020202020204" pitchFamily="34" charset="0"/>
                <a:cs typeface="Arial" panose="020B0604020202020204" pitchFamily="34" charset="0"/>
              </a:rPr>
              <a:t>Oct 2020</a:t>
            </a:r>
            <a:endParaRPr lang="ko-KR" altLang="en-US" sz="1200" b="1" dirty="0">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0141E34D-8320-4C8E-B62D-D127D00E469E}"/>
              </a:ext>
            </a:extLst>
          </p:cNvPr>
          <p:cNvSpPr/>
          <p:nvPr/>
        </p:nvSpPr>
        <p:spPr>
          <a:xfrm flipV="1">
            <a:off x="2085976" y="5564830"/>
            <a:ext cx="723900" cy="150169"/>
          </a:xfrm>
          <a:prstGeom prst="rect">
            <a:avLst/>
          </a:prstGeom>
          <a:solidFill>
            <a:srgbClr val="FF0000">
              <a:alpha val="20000"/>
            </a:srgbClr>
          </a:solidFill>
          <a:ln w="571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Audio 2">
            <a:hlinkClick r:id="" action="ppaction://media"/>
            <a:extLst>
              <a:ext uri="{FF2B5EF4-FFF2-40B4-BE49-F238E27FC236}">
                <a16:creationId xmlns:a16="http://schemas.microsoft.com/office/drawing/2014/main" id="{8CC7B5EC-99A8-447F-A63C-555475EE7AFD}"/>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789463" y="873"/>
            <a:ext cx="396000" cy="396000"/>
          </a:xfrm>
          <a:prstGeom prst="rect">
            <a:avLst/>
          </a:prstGeom>
        </p:spPr>
      </p:pic>
    </p:spTree>
    <p:extLst>
      <p:ext uri="{BB962C8B-B14F-4D97-AF65-F5344CB8AC3E}">
        <p14:creationId xmlns:p14="http://schemas.microsoft.com/office/powerpoint/2010/main" val="1473976889"/>
      </p:ext>
    </p:extLst>
  </p:cSld>
  <p:clrMapOvr>
    <a:masterClrMapping/>
  </p:clrMapOvr>
  <mc:AlternateContent xmlns:mc="http://schemas.openxmlformats.org/markup-compatibility/2006">
    <mc:Choice xmlns:p14="http://schemas.microsoft.com/office/powerpoint/2010/main" Requires="p14">
      <p:transition spd="slow" p14:dur="2000" advTm="8998"/>
    </mc:Choice>
    <mc:Fallback>
      <p:transition spd="slow" advTm="89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E756C-AE36-419A-A2D3-60AE5FCBA75E}"/>
              </a:ext>
            </a:extLst>
          </p:cNvPr>
          <p:cNvSpPr>
            <a:spLocks noGrp="1"/>
          </p:cNvSpPr>
          <p:nvPr>
            <p:ph type="title"/>
          </p:nvPr>
        </p:nvSpPr>
        <p:spPr>
          <a:xfrm>
            <a:off x="0" y="18256"/>
            <a:ext cx="12192000" cy="662782"/>
          </a:xfrm>
          <a:ln>
            <a:noFill/>
          </a:ln>
        </p:spPr>
        <p:txBody>
          <a:bodyPr>
            <a:normAutofit/>
          </a:bodyPr>
          <a:lstStyle/>
          <a:p>
            <a:r>
              <a:rPr lang="en-US" altLang="ko-KR" sz="3000" b="1" dirty="0">
                <a:latin typeface="Arial" panose="020B0604020202020204" pitchFamily="34" charset="0"/>
                <a:cs typeface="Arial" panose="020B0604020202020204" pitchFamily="34" charset="0"/>
              </a:rPr>
              <a:t>3. Conclusion</a:t>
            </a:r>
            <a:endParaRPr lang="ko-KR" altLang="en-US" sz="30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D53FAE4-1858-4255-BDBC-9B5F28D700B8}"/>
              </a:ext>
            </a:extLst>
          </p:cNvPr>
          <p:cNvSpPr>
            <a:spLocks noGrp="1"/>
          </p:cNvSpPr>
          <p:nvPr>
            <p:ph idx="1"/>
          </p:nvPr>
        </p:nvSpPr>
        <p:spPr>
          <a:xfrm>
            <a:off x="525152" y="896492"/>
            <a:ext cx="11400148" cy="5196464"/>
          </a:xfrm>
        </p:spPr>
        <p:txBody>
          <a:bodyPr anchor="ctr">
            <a:normAutofit/>
          </a:bodyPr>
          <a:lstStyle/>
          <a:p>
            <a:pPr marL="0" indent="0">
              <a:buNone/>
            </a:pPr>
            <a:r>
              <a:rPr lang="en-US" altLang="ko-KR" sz="2500" dirty="0">
                <a:latin typeface="Arial" panose="020B0604020202020204" pitchFamily="34" charset="0"/>
                <a:cs typeface="Arial" panose="020B0604020202020204" pitchFamily="34" charset="0"/>
              </a:rPr>
              <a:t>Assumption</a:t>
            </a:r>
          </a:p>
          <a:p>
            <a:r>
              <a:rPr lang="en-US" altLang="ko-KR" sz="1800" dirty="0">
                <a:latin typeface="Arial" panose="020B0604020202020204" pitchFamily="34" charset="0"/>
                <a:cs typeface="Arial" panose="020B0604020202020204" pitchFamily="34" charset="0"/>
              </a:rPr>
              <a:t>More tweets mean more issues, and it makes an opportunity for marketing success.</a:t>
            </a:r>
            <a:endParaRPr lang="ko-KR" altLang="ko-KR" sz="1800" dirty="0">
              <a:latin typeface="Arial" panose="020B0604020202020204" pitchFamily="34" charset="0"/>
              <a:cs typeface="Arial" panose="020B0604020202020204" pitchFamily="34" charset="0"/>
            </a:endParaRPr>
          </a:p>
          <a:p>
            <a:pPr marL="0" indent="0">
              <a:buNone/>
            </a:pPr>
            <a:endParaRPr lang="en-US" altLang="ko-KR" sz="2500" dirty="0">
              <a:latin typeface="Arial" panose="020B0604020202020204" pitchFamily="34" charset="0"/>
              <a:cs typeface="Arial" panose="020B0604020202020204" pitchFamily="34" charset="0"/>
            </a:endParaRPr>
          </a:p>
          <a:p>
            <a:pPr marL="0" indent="0">
              <a:buNone/>
            </a:pPr>
            <a:r>
              <a:rPr lang="en-US" altLang="ko-KR" sz="2500" dirty="0">
                <a:latin typeface="Arial" panose="020B0604020202020204" pitchFamily="34" charset="0"/>
                <a:cs typeface="Arial" panose="020B0604020202020204" pitchFamily="34" charset="0"/>
              </a:rPr>
              <a:t>Conclusion</a:t>
            </a:r>
          </a:p>
          <a:p>
            <a:pPr marL="342900" lvl="0" indent="-342900">
              <a:buFont typeface="Arial" panose="020B0604020202020204" pitchFamily="34" charset="0"/>
              <a:buChar char="•"/>
              <a:tabLst>
                <a:tab pos="457200" algn="l"/>
              </a:tabLst>
            </a:pPr>
            <a:r>
              <a:rPr lang="en-US" altLang="ko-KR" sz="1800" dirty="0">
                <a:latin typeface="Arial" panose="020B0604020202020204" pitchFamily="34" charset="0"/>
                <a:cs typeface="Arial" panose="020B0604020202020204" pitchFamily="34" charset="0"/>
              </a:rPr>
              <a:t>Sponsoring a team that is likely to go to the </a:t>
            </a:r>
            <a:r>
              <a:rPr lang="en-US" altLang="ko-KR" sz="1800" dirty="0">
                <a:solidFill>
                  <a:schemeClr val="accent2"/>
                </a:solidFill>
                <a:latin typeface="Arial" panose="020B0604020202020204" pitchFamily="34" charset="0"/>
                <a:cs typeface="Arial" panose="020B0604020202020204" pitchFamily="34" charset="0"/>
              </a:rPr>
              <a:t>playoff </a:t>
            </a:r>
            <a:r>
              <a:rPr lang="en-US" altLang="ko-KR" sz="1800" dirty="0">
                <a:latin typeface="Arial" panose="020B0604020202020204" pitchFamily="34" charset="0"/>
                <a:cs typeface="Arial" panose="020B0604020202020204" pitchFamily="34" charset="0"/>
              </a:rPr>
              <a:t>can be the most efficient way. But small-market teams are not good options even if they will go to a playoff.</a:t>
            </a:r>
            <a:endParaRPr lang="ko-KR" altLang="ko-KR" sz="18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tabLst>
                <a:tab pos="457200" algn="l"/>
              </a:tabLst>
            </a:pPr>
            <a:r>
              <a:rPr lang="en-US" altLang="ko-KR" sz="1800" dirty="0">
                <a:solidFill>
                  <a:schemeClr val="accent2"/>
                </a:solidFill>
                <a:latin typeface="Arial" panose="020B0604020202020204" pitchFamily="34" charset="0"/>
                <a:cs typeface="Arial" panose="020B0604020202020204" pitchFamily="34" charset="0"/>
              </a:rPr>
              <a:t>Star player </a:t>
            </a:r>
            <a:r>
              <a:rPr lang="en-US" altLang="ko-KR" sz="1800" dirty="0">
                <a:latin typeface="Arial" panose="020B0604020202020204" pitchFamily="34" charset="0"/>
                <a:cs typeface="Arial" panose="020B0604020202020204" pitchFamily="34" charset="0"/>
              </a:rPr>
              <a:t>also has a big impact on Twitter. Stephen Curry and Michael Jordan are mentioned continuously, and they make their team also popular on Twitter even though the team did not go to a playoff.</a:t>
            </a:r>
            <a:endParaRPr lang="ko-KR" altLang="ko-KR" sz="18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tabLst>
                <a:tab pos="457200" algn="l"/>
              </a:tabLst>
            </a:pPr>
            <a:r>
              <a:rPr lang="en-US" altLang="ko-KR" sz="1800" dirty="0">
                <a:latin typeface="Arial" panose="020B0604020202020204" pitchFamily="34" charset="0"/>
                <a:cs typeface="Arial" panose="020B0604020202020204" pitchFamily="34" charset="0"/>
              </a:rPr>
              <a:t>Demand for Internet viewings such as </a:t>
            </a:r>
            <a:r>
              <a:rPr lang="en-US" altLang="ko-KR" sz="1800" dirty="0">
                <a:solidFill>
                  <a:schemeClr val="accent2"/>
                </a:solidFill>
                <a:latin typeface="Arial" panose="020B0604020202020204" pitchFamily="34" charset="0"/>
                <a:cs typeface="Arial" panose="020B0604020202020204" pitchFamily="34" charset="0"/>
              </a:rPr>
              <a:t>live streaming</a:t>
            </a:r>
            <a:r>
              <a:rPr lang="en-US" altLang="ko-KR" sz="1800" dirty="0">
                <a:latin typeface="Arial" panose="020B0604020202020204" pitchFamily="34" charset="0"/>
                <a:cs typeface="Arial" panose="020B0604020202020204" pitchFamily="34" charset="0"/>
              </a:rPr>
              <a:t> and highlights seems to be increasing, and advertising methods need to be diversified accordingly. Like Jordan, it is necessary to review changes in the composition of products according to the release of </a:t>
            </a:r>
            <a:r>
              <a:rPr lang="en-US" altLang="ko-KR" sz="1800" dirty="0">
                <a:solidFill>
                  <a:schemeClr val="accent2"/>
                </a:solidFill>
                <a:latin typeface="Arial" panose="020B0604020202020204" pitchFamily="34" charset="0"/>
                <a:cs typeface="Arial" panose="020B0604020202020204" pitchFamily="34" charset="0"/>
              </a:rPr>
              <a:t>media content</a:t>
            </a:r>
            <a:r>
              <a:rPr lang="en-US" altLang="ko-KR" sz="1800" dirty="0">
                <a:latin typeface="Arial" panose="020B0604020202020204" pitchFamily="34" charset="0"/>
                <a:cs typeface="Arial" panose="020B0604020202020204" pitchFamily="34" charset="0"/>
              </a:rPr>
              <a:t>.</a:t>
            </a:r>
            <a:endParaRPr lang="ko-KR" altLang="ko-KR" sz="1800" dirty="0">
              <a:latin typeface="Arial" panose="020B0604020202020204" pitchFamily="34" charset="0"/>
              <a:cs typeface="Arial" panose="020B0604020202020204" pitchFamily="34" charset="0"/>
            </a:endParaRPr>
          </a:p>
          <a:p>
            <a:pPr marL="0" indent="0">
              <a:buNone/>
            </a:pPr>
            <a:endParaRPr lang="en-US" altLang="ko-KR" sz="2500" dirty="0">
              <a:latin typeface="Arial" panose="020B0604020202020204" pitchFamily="34" charset="0"/>
              <a:cs typeface="Arial" panose="020B0604020202020204" pitchFamily="34" charset="0"/>
            </a:endParaRPr>
          </a:p>
        </p:txBody>
      </p:sp>
      <p:pic>
        <p:nvPicPr>
          <p:cNvPr id="4" name="Picture 3" descr="NIKE, Inc. to Become Exclusive Oncourt Uniform and Apparel Provider of the  NBA, WNBA and NBA D-League - Nike News">
            <a:extLst>
              <a:ext uri="{FF2B5EF4-FFF2-40B4-BE49-F238E27FC236}">
                <a16:creationId xmlns:a16="http://schemas.microsoft.com/office/drawing/2014/main" id="{4CC44EC1-5BAB-44B1-84A6-C28D4F2D654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64918" y="6092977"/>
            <a:ext cx="1327082" cy="746767"/>
          </a:xfrm>
          <a:prstGeom prst="rect">
            <a:avLst/>
          </a:prstGeom>
          <a:noFill/>
          <a:ln>
            <a:noFill/>
          </a:ln>
        </p:spPr>
      </p:pic>
      <p:cxnSp>
        <p:nvCxnSpPr>
          <p:cNvPr id="8" name="Straight Connector 7">
            <a:extLst>
              <a:ext uri="{FF2B5EF4-FFF2-40B4-BE49-F238E27FC236}">
                <a16:creationId xmlns:a16="http://schemas.microsoft.com/office/drawing/2014/main" id="{7A38DF22-2C8F-44D4-804F-0BAB21BFD50E}"/>
              </a:ext>
            </a:extLst>
          </p:cNvPr>
          <p:cNvCxnSpPr>
            <a:cxnSpLocks/>
          </p:cNvCxnSpPr>
          <p:nvPr/>
        </p:nvCxnSpPr>
        <p:spPr>
          <a:xfrm>
            <a:off x="0" y="681038"/>
            <a:ext cx="121920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Audio 8">
            <a:hlinkClick r:id="" action="ppaction://media"/>
            <a:extLst>
              <a:ext uri="{FF2B5EF4-FFF2-40B4-BE49-F238E27FC236}">
                <a16:creationId xmlns:a16="http://schemas.microsoft.com/office/drawing/2014/main" id="{E2EEE883-2515-45F9-80B6-6C0337DE2C4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96000" y="12003"/>
            <a:ext cx="396000" cy="396000"/>
          </a:xfrm>
          <a:prstGeom prst="rect">
            <a:avLst/>
          </a:prstGeom>
        </p:spPr>
      </p:pic>
    </p:spTree>
    <p:extLst>
      <p:ext uri="{BB962C8B-B14F-4D97-AF65-F5344CB8AC3E}">
        <p14:creationId xmlns:p14="http://schemas.microsoft.com/office/powerpoint/2010/main" val="237760736"/>
      </p:ext>
    </p:extLst>
  </p:cSld>
  <p:clrMapOvr>
    <a:masterClrMapping/>
  </p:clrMapOvr>
  <mc:AlternateContent xmlns:mc="http://schemas.openxmlformats.org/markup-compatibility/2006">
    <mc:Choice xmlns:p14="http://schemas.microsoft.com/office/powerpoint/2010/main" Requires="p14">
      <p:transition spd="slow" p14:dur="2000" advTm="73187"/>
    </mc:Choice>
    <mc:Fallback>
      <p:transition spd="slow" advTm="731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E756C-AE36-419A-A2D3-60AE5FCBA75E}"/>
              </a:ext>
            </a:extLst>
          </p:cNvPr>
          <p:cNvSpPr>
            <a:spLocks noGrp="1"/>
          </p:cNvSpPr>
          <p:nvPr>
            <p:ph type="title"/>
          </p:nvPr>
        </p:nvSpPr>
        <p:spPr>
          <a:xfrm>
            <a:off x="0" y="18256"/>
            <a:ext cx="12192000" cy="662782"/>
          </a:xfrm>
          <a:ln>
            <a:noFill/>
          </a:ln>
        </p:spPr>
        <p:txBody>
          <a:bodyPr>
            <a:normAutofit/>
          </a:bodyPr>
          <a:lstStyle/>
          <a:p>
            <a:r>
              <a:rPr lang="en-US" altLang="ko-KR" sz="3000" b="1" dirty="0">
                <a:latin typeface="Arial" panose="020B0604020202020204" pitchFamily="34" charset="0"/>
                <a:cs typeface="Arial" panose="020B0604020202020204" pitchFamily="34" charset="0"/>
              </a:rPr>
              <a:t>Contact</a:t>
            </a:r>
            <a:endParaRPr lang="ko-KR" altLang="en-US" sz="3000" b="1" dirty="0">
              <a:latin typeface="Arial" panose="020B0604020202020204" pitchFamily="34" charset="0"/>
              <a:cs typeface="Arial" panose="020B0604020202020204" pitchFamily="34" charset="0"/>
            </a:endParaRPr>
          </a:p>
        </p:txBody>
      </p:sp>
      <p:pic>
        <p:nvPicPr>
          <p:cNvPr id="4" name="Picture 3" descr="NIKE, Inc. to Become Exclusive Oncourt Uniform and Apparel Provider of the  NBA, WNBA and NBA D-League - Nike News">
            <a:extLst>
              <a:ext uri="{FF2B5EF4-FFF2-40B4-BE49-F238E27FC236}">
                <a16:creationId xmlns:a16="http://schemas.microsoft.com/office/drawing/2014/main" id="{4CC44EC1-5BAB-44B1-84A6-C28D4F2D654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64918" y="6092977"/>
            <a:ext cx="1327082" cy="746767"/>
          </a:xfrm>
          <a:prstGeom prst="rect">
            <a:avLst/>
          </a:prstGeom>
          <a:noFill/>
          <a:ln>
            <a:noFill/>
          </a:ln>
        </p:spPr>
      </p:pic>
      <p:cxnSp>
        <p:nvCxnSpPr>
          <p:cNvPr id="8" name="Straight Connector 7">
            <a:extLst>
              <a:ext uri="{FF2B5EF4-FFF2-40B4-BE49-F238E27FC236}">
                <a16:creationId xmlns:a16="http://schemas.microsoft.com/office/drawing/2014/main" id="{7A38DF22-2C8F-44D4-804F-0BAB21BFD50E}"/>
              </a:ext>
            </a:extLst>
          </p:cNvPr>
          <p:cNvCxnSpPr>
            <a:cxnSpLocks/>
          </p:cNvCxnSpPr>
          <p:nvPr/>
        </p:nvCxnSpPr>
        <p:spPr>
          <a:xfrm>
            <a:off x="0" y="681038"/>
            <a:ext cx="121920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63EF3CE2-57C6-4DFA-A457-747F17D127E8}"/>
              </a:ext>
            </a:extLst>
          </p:cNvPr>
          <p:cNvSpPr>
            <a:spLocks noGrp="1"/>
          </p:cNvSpPr>
          <p:nvPr>
            <p:ph idx="1"/>
          </p:nvPr>
        </p:nvSpPr>
        <p:spPr>
          <a:xfrm>
            <a:off x="838200" y="1253331"/>
            <a:ext cx="10515600" cy="5316802"/>
          </a:xfrm>
        </p:spPr>
        <p:txBody>
          <a:bodyPr>
            <a:normAutofit lnSpcReduction="10000"/>
          </a:bodyPr>
          <a:lstStyle/>
          <a:p>
            <a:pPr marL="0" indent="0" algn="ctr">
              <a:buNone/>
            </a:pPr>
            <a:r>
              <a:rPr lang="en-US" altLang="ko-KR" sz="3500" dirty="0">
                <a:latin typeface="Arial" panose="020B0604020202020204" pitchFamily="34" charset="0"/>
                <a:cs typeface="Arial" panose="020B0604020202020204" pitchFamily="34" charset="0"/>
              </a:rPr>
              <a:t>Jiho Song</a:t>
            </a:r>
          </a:p>
          <a:p>
            <a:pPr marL="0" indent="0">
              <a:buNone/>
            </a:pPr>
            <a:endParaRPr lang="en-US" altLang="ko-KR" sz="1800" dirty="0">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marL="0" indent="0" algn="ctr">
              <a:buNone/>
            </a:pPr>
            <a:r>
              <a:rPr lang="en-US" altLang="ko-KR" sz="1800" dirty="0">
                <a:latin typeface="Arial" panose="020B0604020202020204" pitchFamily="34" charset="0"/>
                <a:cs typeface="Arial" panose="020B0604020202020204" pitchFamily="34" charset="0"/>
              </a:rPr>
              <a:t>Email : </a:t>
            </a:r>
            <a:r>
              <a:rPr lang="en-US" altLang="ko-KR" sz="1800" dirty="0">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jsong2020@student.hult.edu</a:t>
            </a:r>
            <a:endParaRPr lang="en-US" altLang="ko-KR" sz="1800" dirty="0">
              <a:latin typeface="Arial" panose="020B0604020202020204" pitchFamily="34" charset="0"/>
              <a:cs typeface="Arial" panose="020B0604020202020204" pitchFamily="34" charset="0"/>
            </a:endParaRPr>
          </a:p>
          <a:p>
            <a:pPr marL="0" indent="0" algn="ctr">
              <a:buNone/>
            </a:pPr>
            <a:r>
              <a:rPr lang="en-US" altLang="ko-KR" sz="1800" dirty="0" err="1">
                <a:latin typeface="Arial" panose="020B0604020202020204" pitchFamily="34" charset="0"/>
                <a:cs typeface="Arial" panose="020B0604020202020204" pitchFamily="34" charset="0"/>
              </a:rPr>
              <a:t>Linkedin</a:t>
            </a:r>
            <a:r>
              <a:rPr lang="en-US" altLang="ko-KR" sz="1800" dirty="0">
                <a:latin typeface="Arial" panose="020B0604020202020204" pitchFamily="34" charset="0"/>
                <a:cs typeface="Arial" panose="020B0604020202020204" pitchFamily="34" charset="0"/>
              </a:rPr>
              <a:t> : </a:t>
            </a:r>
            <a:r>
              <a:rPr lang="en-US" altLang="ko-KR" sz="1800" dirty="0">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https://www.linkedin.com/in/jihosong2020/</a:t>
            </a:r>
            <a:endParaRPr lang="en-US" altLang="ko-KR" sz="1800" dirty="0">
              <a:latin typeface="Arial" panose="020B0604020202020204" pitchFamily="34" charset="0"/>
              <a:cs typeface="Arial" panose="020B0604020202020204" pitchFamily="34" charset="0"/>
            </a:endParaRPr>
          </a:p>
          <a:p>
            <a:endParaRPr lang="ko-KR" altLang="ko-KR" sz="1800" dirty="0">
              <a:solidFill>
                <a:schemeClr val="bg1"/>
              </a:solidFill>
            </a:endParaRPr>
          </a:p>
          <a:p>
            <a:pPr marL="0" indent="0">
              <a:buNone/>
            </a:pPr>
            <a:endParaRPr lang="en-US" altLang="ko-KR" sz="1800" dirty="0">
              <a:solidFill>
                <a:schemeClr val="bg1"/>
              </a:solidFill>
            </a:endParaRPr>
          </a:p>
          <a:p>
            <a:endParaRPr lang="en-US" altLang="ko-KR" sz="1800" dirty="0">
              <a:solidFill>
                <a:schemeClr val="bg1"/>
              </a:solidFill>
            </a:endParaRPr>
          </a:p>
          <a:p>
            <a:pPr marL="0" indent="0">
              <a:buNone/>
            </a:pPr>
            <a:endParaRPr lang="en-US" altLang="ko-KR" dirty="0">
              <a:solidFill>
                <a:schemeClr val="bg1"/>
              </a:solidFill>
            </a:endParaRPr>
          </a:p>
          <a:p>
            <a:pPr marL="0" indent="0">
              <a:buNone/>
            </a:pPr>
            <a:endParaRPr lang="ko-KR" altLang="en-US" dirty="0">
              <a:solidFill>
                <a:schemeClr val="bg1"/>
              </a:solidFill>
            </a:endParaRPr>
          </a:p>
          <a:p>
            <a:pPr marL="0" indent="0">
              <a:buNone/>
            </a:pPr>
            <a:endParaRPr lang="en-US" altLang="ko-KR" dirty="0">
              <a:solidFill>
                <a:schemeClr val="bg1"/>
              </a:solidFill>
            </a:endParaRPr>
          </a:p>
          <a:p>
            <a:pPr marL="0" indent="0">
              <a:buNone/>
            </a:pPr>
            <a:endParaRPr lang="ko-KR" altLang="en-US" dirty="0">
              <a:solidFill>
                <a:schemeClr val="bg1"/>
              </a:solidFill>
            </a:endParaRPr>
          </a:p>
        </p:txBody>
      </p:sp>
      <p:pic>
        <p:nvPicPr>
          <p:cNvPr id="11" name="Picture 10" descr="A picture containing person&#10;&#10;Description automatically generated">
            <a:extLst>
              <a:ext uri="{FF2B5EF4-FFF2-40B4-BE49-F238E27FC236}">
                <a16:creationId xmlns:a16="http://schemas.microsoft.com/office/drawing/2014/main" id="{4BB7DC93-8FBB-40B4-95AE-F01C386354C9}"/>
              </a:ext>
            </a:extLst>
          </p:cNvPr>
          <p:cNvPicPr>
            <a:picLocks noChangeAspect="1"/>
          </p:cNvPicPr>
          <p:nvPr/>
        </p:nvPicPr>
        <p:blipFill rotWithShape="1">
          <a:blip r:embed="rId8">
            <a:extLst>
              <a:ext uri="{28A0092B-C50C-407E-A947-70E740481C1C}">
                <a14:useLocalDpi xmlns:a14="http://schemas.microsoft.com/office/drawing/2010/main" val="0"/>
              </a:ext>
            </a:extLst>
          </a:blip>
          <a:srcRect l="60618" t="24363" r="-288" b="23456"/>
          <a:stretch/>
        </p:blipFill>
        <p:spPr>
          <a:xfrm>
            <a:off x="4472751" y="1825978"/>
            <a:ext cx="3246498" cy="3206043"/>
          </a:xfrm>
          <a:prstGeom prst="rect">
            <a:avLst/>
          </a:prstGeom>
        </p:spPr>
      </p:pic>
      <p:pic>
        <p:nvPicPr>
          <p:cNvPr id="13" name="Audio 12">
            <a:hlinkClick r:id="" action="ppaction://media"/>
            <a:extLst>
              <a:ext uri="{FF2B5EF4-FFF2-40B4-BE49-F238E27FC236}">
                <a16:creationId xmlns:a16="http://schemas.microsoft.com/office/drawing/2014/main" id="{F4CF94A9-0494-4B43-B987-F6C92EBD0A7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796000" y="18255"/>
            <a:ext cx="396000" cy="396000"/>
          </a:xfrm>
          <a:prstGeom prst="rect">
            <a:avLst/>
          </a:prstGeom>
        </p:spPr>
      </p:pic>
    </p:spTree>
    <p:extLst>
      <p:ext uri="{BB962C8B-B14F-4D97-AF65-F5344CB8AC3E}">
        <p14:creationId xmlns:p14="http://schemas.microsoft.com/office/powerpoint/2010/main" val="2495378998"/>
      </p:ext>
    </p:extLst>
  </p:cSld>
  <p:clrMapOvr>
    <a:masterClrMapping/>
  </p:clrMapOvr>
  <mc:AlternateContent xmlns:mc="http://schemas.openxmlformats.org/markup-compatibility/2006">
    <mc:Choice xmlns:p14="http://schemas.microsoft.com/office/powerpoint/2010/main" Requires="p14">
      <p:transition spd="slow" p14:dur="2000" advTm="4598"/>
    </mc:Choice>
    <mc:Fallback>
      <p:transition spd="slow" advTm="45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E756C-AE36-419A-A2D3-60AE5FCBA75E}"/>
              </a:ext>
            </a:extLst>
          </p:cNvPr>
          <p:cNvSpPr>
            <a:spLocks noGrp="1"/>
          </p:cNvSpPr>
          <p:nvPr>
            <p:ph type="title"/>
          </p:nvPr>
        </p:nvSpPr>
        <p:spPr>
          <a:xfrm>
            <a:off x="0" y="18256"/>
            <a:ext cx="12192000" cy="662782"/>
          </a:xfrm>
          <a:ln>
            <a:noFill/>
          </a:ln>
        </p:spPr>
        <p:txBody>
          <a:bodyPr>
            <a:normAutofit/>
          </a:bodyPr>
          <a:lstStyle/>
          <a:p>
            <a:r>
              <a:rPr lang="en-US" altLang="ko-KR" sz="3000" b="1" dirty="0">
                <a:latin typeface="Arial" panose="020B0604020202020204" pitchFamily="34" charset="0"/>
                <a:cs typeface="Arial" panose="020B0604020202020204" pitchFamily="34" charset="0"/>
              </a:rPr>
              <a:t>End</a:t>
            </a:r>
            <a:endParaRPr lang="ko-KR" altLang="en-US" sz="30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D53FAE4-1858-4255-BDBC-9B5F28D700B8}"/>
              </a:ext>
            </a:extLst>
          </p:cNvPr>
          <p:cNvSpPr>
            <a:spLocks noGrp="1"/>
          </p:cNvSpPr>
          <p:nvPr>
            <p:ph idx="1"/>
          </p:nvPr>
        </p:nvSpPr>
        <p:spPr>
          <a:xfrm>
            <a:off x="525152" y="896492"/>
            <a:ext cx="11400148" cy="5196464"/>
          </a:xfrm>
        </p:spPr>
        <p:txBody>
          <a:bodyPr anchor="ctr">
            <a:normAutofit/>
          </a:bodyPr>
          <a:lstStyle/>
          <a:p>
            <a:pPr marL="0" indent="0" algn="ctr">
              <a:buNone/>
            </a:pPr>
            <a:r>
              <a:rPr lang="en-US" altLang="ko-KR" sz="7000" dirty="0">
                <a:latin typeface="Arial" panose="020B0604020202020204" pitchFamily="34" charset="0"/>
                <a:cs typeface="Arial" panose="020B0604020202020204" pitchFamily="34" charset="0"/>
              </a:rPr>
              <a:t>Thank you !!</a:t>
            </a:r>
          </a:p>
          <a:p>
            <a:pPr marL="0" indent="0" algn="ctr">
              <a:buNone/>
            </a:pPr>
            <a:endParaRPr lang="en-US" altLang="ko-KR" sz="7000" dirty="0">
              <a:latin typeface="Arial" panose="020B0604020202020204" pitchFamily="34" charset="0"/>
              <a:cs typeface="Arial" panose="020B0604020202020204" pitchFamily="34" charset="0"/>
            </a:endParaRPr>
          </a:p>
          <a:p>
            <a:pPr marL="0" indent="0" algn="ctr">
              <a:buNone/>
            </a:pPr>
            <a:endParaRPr lang="en-US" altLang="ko-KR" sz="7000" dirty="0">
              <a:latin typeface="Arial" panose="020B0604020202020204" pitchFamily="34" charset="0"/>
              <a:cs typeface="Arial" panose="020B0604020202020204" pitchFamily="34" charset="0"/>
            </a:endParaRPr>
          </a:p>
          <a:p>
            <a:pPr marL="0" indent="0" algn="ctr">
              <a:buNone/>
            </a:pPr>
            <a:endParaRPr lang="en-US" altLang="ko-KR" sz="7000" dirty="0">
              <a:latin typeface="Arial" panose="020B0604020202020204" pitchFamily="34" charset="0"/>
              <a:cs typeface="Arial" panose="020B0604020202020204" pitchFamily="34" charset="0"/>
            </a:endParaRPr>
          </a:p>
        </p:txBody>
      </p:sp>
      <p:pic>
        <p:nvPicPr>
          <p:cNvPr id="4" name="Picture 3" descr="NIKE, Inc. to Become Exclusive Oncourt Uniform and Apparel Provider of the  NBA, WNBA and NBA D-League - Nike News">
            <a:extLst>
              <a:ext uri="{FF2B5EF4-FFF2-40B4-BE49-F238E27FC236}">
                <a16:creationId xmlns:a16="http://schemas.microsoft.com/office/drawing/2014/main" id="{4CC44EC1-5BAB-44B1-84A6-C28D4F2D654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64918" y="6092977"/>
            <a:ext cx="1327082" cy="746767"/>
          </a:xfrm>
          <a:prstGeom prst="rect">
            <a:avLst/>
          </a:prstGeom>
          <a:noFill/>
          <a:ln>
            <a:noFill/>
          </a:ln>
        </p:spPr>
      </p:pic>
      <p:cxnSp>
        <p:nvCxnSpPr>
          <p:cNvPr id="8" name="Straight Connector 7">
            <a:extLst>
              <a:ext uri="{FF2B5EF4-FFF2-40B4-BE49-F238E27FC236}">
                <a16:creationId xmlns:a16="http://schemas.microsoft.com/office/drawing/2014/main" id="{7A38DF22-2C8F-44D4-804F-0BAB21BFD50E}"/>
              </a:ext>
            </a:extLst>
          </p:cNvPr>
          <p:cNvCxnSpPr>
            <a:cxnSpLocks/>
          </p:cNvCxnSpPr>
          <p:nvPr/>
        </p:nvCxnSpPr>
        <p:spPr>
          <a:xfrm>
            <a:off x="0" y="681038"/>
            <a:ext cx="121920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7" name="Picture 6" descr="NIKE, Inc. to Become Exclusive Oncourt Uniform and Apparel Provider of the  NBA, WNBA and NBA D-League - Nike News">
            <a:extLst>
              <a:ext uri="{FF2B5EF4-FFF2-40B4-BE49-F238E27FC236}">
                <a16:creationId xmlns:a16="http://schemas.microsoft.com/office/drawing/2014/main" id="{8A0DA75E-A0B7-4F0E-963B-05C596DEFDC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53426" y="2505867"/>
            <a:ext cx="5943600" cy="3344545"/>
          </a:xfrm>
          <a:prstGeom prst="rect">
            <a:avLst/>
          </a:prstGeom>
          <a:noFill/>
          <a:ln>
            <a:noFill/>
          </a:ln>
        </p:spPr>
      </p:pic>
      <p:pic>
        <p:nvPicPr>
          <p:cNvPr id="9" name="Audio 8">
            <a:hlinkClick r:id="" action="ppaction://media"/>
            <a:extLst>
              <a:ext uri="{FF2B5EF4-FFF2-40B4-BE49-F238E27FC236}">
                <a16:creationId xmlns:a16="http://schemas.microsoft.com/office/drawing/2014/main" id="{DB2E12D1-D16F-4637-A008-AD746211559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96000" y="18235"/>
            <a:ext cx="396000" cy="396000"/>
          </a:xfrm>
          <a:prstGeom prst="rect">
            <a:avLst/>
          </a:prstGeom>
        </p:spPr>
      </p:pic>
    </p:spTree>
    <p:extLst>
      <p:ext uri="{BB962C8B-B14F-4D97-AF65-F5344CB8AC3E}">
        <p14:creationId xmlns:p14="http://schemas.microsoft.com/office/powerpoint/2010/main" val="596721680"/>
      </p:ext>
    </p:extLst>
  </p:cSld>
  <p:clrMapOvr>
    <a:masterClrMapping/>
  </p:clrMapOvr>
  <mc:AlternateContent xmlns:mc="http://schemas.openxmlformats.org/markup-compatibility/2006">
    <mc:Choice xmlns:p14="http://schemas.microsoft.com/office/powerpoint/2010/main" Requires="p14">
      <p:transition spd="slow" p14:dur="2000" advTm="3387"/>
    </mc:Choice>
    <mc:Fallback>
      <p:transition spd="slow" advTm="33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E756C-AE36-419A-A2D3-60AE5FCBA75E}"/>
              </a:ext>
            </a:extLst>
          </p:cNvPr>
          <p:cNvSpPr>
            <a:spLocks noGrp="1"/>
          </p:cNvSpPr>
          <p:nvPr>
            <p:ph type="title"/>
          </p:nvPr>
        </p:nvSpPr>
        <p:spPr>
          <a:xfrm>
            <a:off x="0" y="18256"/>
            <a:ext cx="12192000" cy="662782"/>
          </a:xfrm>
          <a:ln>
            <a:noFill/>
          </a:ln>
        </p:spPr>
        <p:txBody>
          <a:bodyPr>
            <a:normAutofit/>
          </a:bodyPr>
          <a:lstStyle/>
          <a:p>
            <a:r>
              <a:rPr lang="en-US" altLang="ko-KR" sz="3000" b="1" dirty="0">
                <a:latin typeface="Arial" panose="020B0604020202020204" pitchFamily="34" charset="0"/>
                <a:cs typeface="Arial" panose="020B0604020202020204" pitchFamily="34" charset="0"/>
              </a:rPr>
              <a:t>Agenda</a:t>
            </a:r>
            <a:endParaRPr lang="ko-KR" altLang="en-US" sz="3000" b="1" dirty="0">
              <a:latin typeface="Arial" panose="020B0604020202020204" pitchFamily="34" charset="0"/>
              <a:cs typeface="Arial" panose="020B0604020202020204" pitchFamily="34" charset="0"/>
            </a:endParaRPr>
          </a:p>
        </p:txBody>
      </p:sp>
      <p:pic>
        <p:nvPicPr>
          <p:cNvPr id="4" name="Picture 3" descr="NIKE, Inc. to Become Exclusive Oncourt Uniform and Apparel Provider of the  NBA, WNBA and NBA D-League - Nike News">
            <a:extLst>
              <a:ext uri="{FF2B5EF4-FFF2-40B4-BE49-F238E27FC236}">
                <a16:creationId xmlns:a16="http://schemas.microsoft.com/office/drawing/2014/main" id="{4CC44EC1-5BAB-44B1-84A6-C28D4F2D654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64918" y="6092977"/>
            <a:ext cx="1327082" cy="746767"/>
          </a:xfrm>
          <a:prstGeom prst="rect">
            <a:avLst/>
          </a:prstGeom>
          <a:noFill/>
          <a:ln>
            <a:noFill/>
          </a:ln>
        </p:spPr>
      </p:pic>
      <p:cxnSp>
        <p:nvCxnSpPr>
          <p:cNvPr id="5" name="Straight Connector 4">
            <a:extLst>
              <a:ext uri="{FF2B5EF4-FFF2-40B4-BE49-F238E27FC236}">
                <a16:creationId xmlns:a16="http://schemas.microsoft.com/office/drawing/2014/main" id="{B02EB910-8992-4009-9011-A0CFD0AEAFB5}"/>
              </a:ext>
            </a:extLst>
          </p:cNvPr>
          <p:cNvCxnSpPr>
            <a:cxnSpLocks/>
          </p:cNvCxnSpPr>
          <p:nvPr/>
        </p:nvCxnSpPr>
        <p:spPr>
          <a:xfrm>
            <a:off x="0" y="681038"/>
            <a:ext cx="121920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16B9001D-F87F-4EB0-9A46-00286E424103}"/>
              </a:ext>
            </a:extLst>
          </p:cNvPr>
          <p:cNvGrpSpPr/>
          <p:nvPr/>
        </p:nvGrpSpPr>
        <p:grpSpPr>
          <a:xfrm>
            <a:off x="186174" y="1025269"/>
            <a:ext cx="5649768" cy="1292662"/>
            <a:chOff x="5696593" y="3094734"/>
            <a:chExt cx="4726013" cy="820595"/>
          </a:xfrm>
        </p:grpSpPr>
        <p:sp>
          <p:nvSpPr>
            <p:cNvPr id="7" name="TextBox 6">
              <a:extLst>
                <a:ext uri="{FF2B5EF4-FFF2-40B4-BE49-F238E27FC236}">
                  <a16:creationId xmlns:a16="http://schemas.microsoft.com/office/drawing/2014/main" id="{7CFC11F9-D808-43DE-B641-6A672520FCBD}"/>
                </a:ext>
              </a:extLst>
            </p:cNvPr>
            <p:cNvSpPr txBox="1"/>
            <p:nvPr/>
          </p:nvSpPr>
          <p:spPr>
            <a:xfrm>
              <a:off x="6774766" y="3465956"/>
              <a:ext cx="3647840" cy="449373"/>
            </a:xfrm>
            <a:prstGeom prst="rect">
              <a:avLst/>
            </a:prstGeom>
            <a:noFill/>
          </p:spPr>
          <p:txBody>
            <a:bodyPr wrap="square" rtlCol="0">
              <a:spAutoFit/>
            </a:bodyPr>
            <a:lstStyle/>
            <a:p>
              <a:r>
                <a:rPr lang="en-US" altLang="ko-KR" sz="2000" dirty="0">
                  <a:latin typeface="Arial" panose="020B0604020202020204" pitchFamily="34" charset="0"/>
                  <a:cs typeface="Arial" panose="020B0604020202020204" pitchFamily="34" charset="0"/>
                </a:rPr>
                <a:t>- Purpose</a:t>
              </a:r>
            </a:p>
            <a:p>
              <a:r>
                <a:rPr lang="en-US" altLang="ko-KR" sz="2000" dirty="0">
                  <a:latin typeface="Arial" panose="020B0604020202020204" pitchFamily="34" charset="0"/>
                  <a:cs typeface="Arial" panose="020B0604020202020204" pitchFamily="34" charset="0"/>
                </a:rPr>
                <a:t>- Dataset</a:t>
              </a:r>
            </a:p>
          </p:txBody>
        </p:sp>
        <p:sp>
          <p:nvSpPr>
            <p:cNvPr id="8" name="TextBox 7">
              <a:extLst>
                <a:ext uri="{FF2B5EF4-FFF2-40B4-BE49-F238E27FC236}">
                  <a16:creationId xmlns:a16="http://schemas.microsoft.com/office/drawing/2014/main" id="{F9DA239D-07A0-4F51-B4D7-A1C8EA2EF74D}"/>
                </a:ext>
              </a:extLst>
            </p:cNvPr>
            <p:cNvSpPr txBox="1"/>
            <p:nvPr/>
          </p:nvSpPr>
          <p:spPr>
            <a:xfrm>
              <a:off x="6751979" y="3153728"/>
              <a:ext cx="3647840" cy="322376"/>
            </a:xfrm>
            <a:prstGeom prst="rect">
              <a:avLst/>
            </a:prstGeom>
            <a:noFill/>
          </p:spPr>
          <p:txBody>
            <a:bodyPr wrap="square" lIns="108000" rIns="108000" rtlCol="0">
              <a:spAutoFit/>
            </a:bodyPr>
            <a:lstStyle/>
            <a:p>
              <a:r>
                <a:rPr lang="en-US" altLang="ko-KR" sz="2700" b="1" dirty="0">
                  <a:latin typeface="Arial" panose="020B0604020202020204" pitchFamily="34" charset="0"/>
                  <a:cs typeface="Arial" panose="020B0604020202020204" pitchFamily="34" charset="0"/>
                </a:rPr>
                <a:t>Intro</a:t>
              </a:r>
              <a:endParaRPr lang="ko-KR" altLang="en-US" sz="2700" b="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3984263-F9EE-490B-AA6E-817AE99F9B11}"/>
                </a:ext>
              </a:extLst>
            </p:cNvPr>
            <p:cNvSpPr txBox="1"/>
            <p:nvPr/>
          </p:nvSpPr>
          <p:spPr>
            <a:xfrm>
              <a:off x="5696593" y="3094734"/>
              <a:ext cx="1078173" cy="742443"/>
            </a:xfrm>
            <a:prstGeom prst="rect">
              <a:avLst/>
            </a:prstGeom>
            <a:noFill/>
          </p:spPr>
          <p:txBody>
            <a:bodyPr wrap="square" lIns="108000" rIns="108000" rtlCol="0">
              <a:spAutoFit/>
            </a:bodyPr>
            <a:lstStyle/>
            <a:p>
              <a:r>
                <a:rPr lang="en-US" altLang="ko-KR" sz="7000" b="1" dirty="0">
                  <a:latin typeface="Arial" panose="020B0604020202020204" pitchFamily="34" charset="0"/>
                  <a:cs typeface="Arial" panose="020B0604020202020204" pitchFamily="34" charset="0"/>
                </a:rPr>
                <a:t>01</a:t>
              </a:r>
              <a:endParaRPr lang="ko-KR" altLang="en-US" sz="7000" b="1" dirty="0">
                <a:latin typeface="Arial" panose="020B0604020202020204" pitchFamily="34" charset="0"/>
                <a:cs typeface="Arial" panose="020B0604020202020204" pitchFamily="34" charset="0"/>
              </a:endParaRPr>
            </a:p>
          </p:txBody>
        </p:sp>
      </p:grpSp>
      <p:grpSp>
        <p:nvGrpSpPr>
          <p:cNvPr id="24" name="Group 23">
            <a:extLst>
              <a:ext uri="{FF2B5EF4-FFF2-40B4-BE49-F238E27FC236}">
                <a16:creationId xmlns:a16="http://schemas.microsoft.com/office/drawing/2014/main" id="{DE8430E1-279D-411F-A257-70C92E5C3AA8}"/>
              </a:ext>
            </a:extLst>
          </p:cNvPr>
          <p:cNvGrpSpPr/>
          <p:nvPr/>
        </p:nvGrpSpPr>
        <p:grpSpPr>
          <a:xfrm>
            <a:off x="3414520" y="2225001"/>
            <a:ext cx="5863523" cy="2315070"/>
            <a:chOff x="5517788" y="3031839"/>
            <a:chExt cx="4904818" cy="1469630"/>
          </a:xfrm>
        </p:grpSpPr>
        <p:sp>
          <p:nvSpPr>
            <p:cNvPr id="25" name="TextBox 24">
              <a:extLst>
                <a:ext uri="{FF2B5EF4-FFF2-40B4-BE49-F238E27FC236}">
                  <a16:creationId xmlns:a16="http://schemas.microsoft.com/office/drawing/2014/main" id="{43FEE2F9-FA37-427D-A4EB-71CF2EE522FA}"/>
                </a:ext>
              </a:extLst>
            </p:cNvPr>
            <p:cNvSpPr txBox="1"/>
            <p:nvPr/>
          </p:nvSpPr>
          <p:spPr>
            <a:xfrm>
              <a:off x="6774766" y="3465956"/>
              <a:ext cx="3647840" cy="1035513"/>
            </a:xfrm>
            <a:prstGeom prst="rect">
              <a:avLst/>
            </a:prstGeom>
            <a:noFill/>
          </p:spPr>
          <p:txBody>
            <a:bodyPr wrap="square" rtlCol="0">
              <a:spAutoFit/>
            </a:bodyPr>
            <a:lstStyle/>
            <a:p>
              <a:pPr marL="342900" indent="-342900">
                <a:buFontTx/>
                <a:buChar char="-"/>
              </a:pPr>
              <a:r>
                <a:rPr lang="en-US" altLang="ko-KR" sz="2000" dirty="0">
                  <a:latin typeface="Arial" panose="020B0604020202020204" pitchFamily="34" charset="0"/>
                  <a:cs typeface="Arial" panose="020B0604020202020204" pitchFamily="34" charset="0"/>
                </a:rPr>
                <a:t>Competitor</a:t>
              </a:r>
            </a:p>
            <a:p>
              <a:pPr marL="342900" indent="-342900">
                <a:buFontTx/>
                <a:buChar char="-"/>
              </a:pPr>
              <a:r>
                <a:rPr lang="en-US" altLang="ko-KR" sz="2000" dirty="0">
                  <a:latin typeface="Arial" panose="020B0604020202020204" pitchFamily="34" charset="0"/>
                  <a:cs typeface="Arial" panose="020B0604020202020204" pitchFamily="34" charset="0"/>
                </a:rPr>
                <a:t>Team</a:t>
              </a:r>
            </a:p>
            <a:p>
              <a:pPr marL="342900" indent="-342900">
                <a:buFontTx/>
                <a:buChar char="-"/>
              </a:pPr>
              <a:r>
                <a:rPr lang="en-US" altLang="ko-KR" sz="2000" dirty="0">
                  <a:latin typeface="Arial" panose="020B0604020202020204" pitchFamily="34" charset="0"/>
                  <a:cs typeface="Arial" panose="020B0604020202020204" pitchFamily="34" charset="0"/>
                </a:rPr>
                <a:t>Division</a:t>
              </a:r>
            </a:p>
            <a:p>
              <a:pPr marL="342900" indent="-342900">
                <a:buFontTx/>
                <a:buChar char="-"/>
              </a:pPr>
              <a:r>
                <a:rPr lang="en-US" altLang="ko-KR" sz="2000" dirty="0">
                  <a:latin typeface="Arial" panose="020B0604020202020204" pitchFamily="34" charset="0"/>
                  <a:cs typeface="Arial" panose="020B0604020202020204" pitchFamily="34" charset="0"/>
                </a:rPr>
                <a:t>Player</a:t>
              </a:r>
            </a:p>
            <a:p>
              <a:pPr marL="342900" indent="-342900">
                <a:buFontTx/>
                <a:buChar char="-"/>
              </a:pPr>
              <a:r>
                <a:rPr lang="en-US" altLang="ko-KR" sz="2000" dirty="0">
                  <a:latin typeface="Arial" panose="020B0604020202020204" pitchFamily="34" charset="0"/>
                  <a:cs typeface="Arial" panose="020B0604020202020204" pitchFamily="34" charset="0"/>
                </a:rPr>
                <a:t>Monthly Keywords</a:t>
              </a:r>
            </a:p>
          </p:txBody>
        </p:sp>
        <p:sp>
          <p:nvSpPr>
            <p:cNvPr id="26" name="TextBox 25">
              <a:extLst>
                <a:ext uri="{FF2B5EF4-FFF2-40B4-BE49-F238E27FC236}">
                  <a16:creationId xmlns:a16="http://schemas.microsoft.com/office/drawing/2014/main" id="{B1F3C311-CAD3-425D-ABAC-4CE981DFB7FC}"/>
                </a:ext>
              </a:extLst>
            </p:cNvPr>
            <p:cNvSpPr txBox="1"/>
            <p:nvPr/>
          </p:nvSpPr>
          <p:spPr>
            <a:xfrm>
              <a:off x="6751979" y="3153728"/>
              <a:ext cx="3647840" cy="322376"/>
            </a:xfrm>
            <a:prstGeom prst="rect">
              <a:avLst/>
            </a:prstGeom>
            <a:noFill/>
          </p:spPr>
          <p:txBody>
            <a:bodyPr wrap="square" lIns="108000" rIns="108000" rtlCol="0">
              <a:spAutoFit/>
            </a:bodyPr>
            <a:lstStyle/>
            <a:p>
              <a:r>
                <a:rPr lang="en-US" altLang="ko-KR" sz="2700" b="1" dirty="0">
                  <a:latin typeface="Arial" panose="020B0604020202020204" pitchFamily="34" charset="0"/>
                  <a:cs typeface="Arial" panose="020B0604020202020204" pitchFamily="34" charset="0"/>
                </a:rPr>
                <a:t>Analysis</a:t>
              </a:r>
              <a:endParaRPr lang="ko-KR" altLang="en-US" sz="2700" b="1"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A7299000-C019-4FF7-8E6C-4F6B8E902C8F}"/>
                </a:ext>
              </a:extLst>
            </p:cNvPr>
            <p:cNvSpPr txBox="1"/>
            <p:nvPr/>
          </p:nvSpPr>
          <p:spPr>
            <a:xfrm>
              <a:off x="5517788" y="3031839"/>
              <a:ext cx="1078173" cy="742443"/>
            </a:xfrm>
            <a:prstGeom prst="rect">
              <a:avLst/>
            </a:prstGeom>
            <a:noFill/>
          </p:spPr>
          <p:txBody>
            <a:bodyPr wrap="square" lIns="108000" rIns="108000" rtlCol="0">
              <a:spAutoFit/>
            </a:bodyPr>
            <a:lstStyle/>
            <a:p>
              <a:r>
                <a:rPr lang="en-US" altLang="ko-KR" sz="7000" b="1" dirty="0">
                  <a:latin typeface="Arial" panose="020B0604020202020204" pitchFamily="34" charset="0"/>
                  <a:cs typeface="Arial" panose="020B0604020202020204" pitchFamily="34" charset="0"/>
                </a:rPr>
                <a:t>02</a:t>
              </a:r>
              <a:endParaRPr lang="ko-KR" altLang="en-US" sz="7000" b="1" dirty="0">
                <a:latin typeface="Arial" panose="020B0604020202020204" pitchFamily="34" charset="0"/>
                <a:cs typeface="Arial" panose="020B0604020202020204" pitchFamily="34" charset="0"/>
              </a:endParaRPr>
            </a:p>
          </p:txBody>
        </p:sp>
      </p:grpSp>
      <p:grpSp>
        <p:nvGrpSpPr>
          <p:cNvPr id="32" name="Group 31">
            <a:extLst>
              <a:ext uri="{FF2B5EF4-FFF2-40B4-BE49-F238E27FC236}">
                <a16:creationId xmlns:a16="http://schemas.microsoft.com/office/drawing/2014/main" id="{D700EBA1-2DD7-4B31-B265-41B07958A18C}"/>
              </a:ext>
            </a:extLst>
          </p:cNvPr>
          <p:cNvGrpSpPr/>
          <p:nvPr/>
        </p:nvGrpSpPr>
        <p:grpSpPr>
          <a:xfrm>
            <a:off x="8307662" y="4540070"/>
            <a:ext cx="5649768" cy="1169551"/>
            <a:chOff x="5696593" y="3077082"/>
            <a:chExt cx="4726013" cy="742443"/>
          </a:xfrm>
        </p:grpSpPr>
        <p:sp>
          <p:nvSpPr>
            <p:cNvPr id="33" name="TextBox 32">
              <a:extLst>
                <a:ext uri="{FF2B5EF4-FFF2-40B4-BE49-F238E27FC236}">
                  <a16:creationId xmlns:a16="http://schemas.microsoft.com/office/drawing/2014/main" id="{41EA03BE-ED06-409A-BC9B-15ABDB57B499}"/>
                </a:ext>
              </a:extLst>
            </p:cNvPr>
            <p:cNvSpPr txBox="1"/>
            <p:nvPr/>
          </p:nvSpPr>
          <p:spPr>
            <a:xfrm>
              <a:off x="6774766" y="3465956"/>
              <a:ext cx="3647840" cy="253994"/>
            </a:xfrm>
            <a:prstGeom prst="rect">
              <a:avLst/>
            </a:prstGeom>
            <a:noFill/>
          </p:spPr>
          <p:txBody>
            <a:bodyPr wrap="square" rtlCol="0">
              <a:spAutoFit/>
            </a:bodyPr>
            <a:lstStyle/>
            <a:p>
              <a:r>
                <a:rPr lang="en-US" altLang="ko-KR" sz="2000" dirty="0">
                  <a:latin typeface="Arial" panose="020B0604020202020204" pitchFamily="34" charset="0"/>
                  <a:cs typeface="Arial" panose="020B0604020202020204" pitchFamily="34" charset="0"/>
                </a:rPr>
                <a:t> </a:t>
              </a:r>
            </a:p>
          </p:txBody>
        </p:sp>
        <p:sp>
          <p:nvSpPr>
            <p:cNvPr id="34" name="TextBox 33">
              <a:extLst>
                <a:ext uri="{FF2B5EF4-FFF2-40B4-BE49-F238E27FC236}">
                  <a16:creationId xmlns:a16="http://schemas.microsoft.com/office/drawing/2014/main" id="{4795A494-1B72-4058-8037-BFA02CFB38EC}"/>
                </a:ext>
              </a:extLst>
            </p:cNvPr>
            <p:cNvSpPr txBox="1"/>
            <p:nvPr/>
          </p:nvSpPr>
          <p:spPr>
            <a:xfrm>
              <a:off x="6751979" y="3153728"/>
              <a:ext cx="3647840" cy="322376"/>
            </a:xfrm>
            <a:prstGeom prst="rect">
              <a:avLst/>
            </a:prstGeom>
            <a:noFill/>
          </p:spPr>
          <p:txBody>
            <a:bodyPr wrap="square" lIns="108000" rIns="108000" rtlCol="0">
              <a:spAutoFit/>
            </a:bodyPr>
            <a:lstStyle/>
            <a:p>
              <a:r>
                <a:rPr lang="en-US" altLang="ko-KR" sz="2700" b="1" dirty="0">
                  <a:latin typeface="Arial" panose="020B0604020202020204" pitchFamily="34" charset="0"/>
                  <a:cs typeface="Arial" panose="020B0604020202020204" pitchFamily="34" charset="0"/>
                </a:rPr>
                <a:t>Conclusion</a:t>
              </a:r>
              <a:endParaRPr lang="ko-KR" altLang="en-US" sz="2700" b="1"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22DA4BC9-70CE-4EAD-8F43-4D5384BA1FD1}"/>
                </a:ext>
              </a:extLst>
            </p:cNvPr>
            <p:cNvSpPr txBox="1"/>
            <p:nvPr/>
          </p:nvSpPr>
          <p:spPr>
            <a:xfrm>
              <a:off x="5696593" y="3077082"/>
              <a:ext cx="1078173" cy="742443"/>
            </a:xfrm>
            <a:prstGeom prst="rect">
              <a:avLst/>
            </a:prstGeom>
            <a:noFill/>
          </p:spPr>
          <p:txBody>
            <a:bodyPr wrap="square" lIns="108000" rIns="108000" rtlCol="0">
              <a:spAutoFit/>
            </a:bodyPr>
            <a:lstStyle/>
            <a:p>
              <a:r>
                <a:rPr lang="en-US" altLang="ko-KR" sz="7000" b="1" dirty="0">
                  <a:latin typeface="Arial" panose="020B0604020202020204" pitchFamily="34" charset="0"/>
                  <a:cs typeface="Arial" panose="020B0604020202020204" pitchFamily="34" charset="0"/>
                </a:rPr>
                <a:t>03</a:t>
              </a:r>
              <a:endParaRPr lang="ko-KR" altLang="en-US" sz="7000" b="1" dirty="0">
                <a:latin typeface="Arial" panose="020B0604020202020204" pitchFamily="34" charset="0"/>
                <a:cs typeface="Arial" panose="020B0604020202020204" pitchFamily="34" charset="0"/>
              </a:endParaRPr>
            </a:p>
          </p:txBody>
        </p:sp>
      </p:grpSp>
      <p:pic>
        <p:nvPicPr>
          <p:cNvPr id="36" name="Audio 35">
            <a:hlinkClick r:id="" action="ppaction://media"/>
            <a:extLst>
              <a:ext uri="{FF2B5EF4-FFF2-40B4-BE49-F238E27FC236}">
                <a16:creationId xmlns:a16="http://schemas.microsoft.com/office/drawing/2014/main" id="{1B9E448E-FEC0-4B81-967A-47E6F40CC52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96000" y="0"/>
            <a:ext cx="396000" cy="396000"/>
          </a:xfrm>
          <a:prstGeom prst="rect">
            <a:avLst/>
          </a:prstGeom>
        </p:spPr>
      </p:pic>
    </p:spTree>
    <p:extLst>
      <p:ext uri="{BB962C8B-B14F-4D97-AF65-F5344CB8AC3E}">
        <p14:creationId xmlns:p14="http://schemas.microsoft.com/office/powerpoint/2010/main" val="719332390"/>
      </p:ext>
    </p:extLst>
  </p:cSld>
  <p:clrMapOvr>
    <a:masterClrMapping/>
  </p:clrMapOvr>
  <mc:AlternateContent xmlns:mc="http://schemas.openxmlformats.org/markup-compatibility/2006">
    <mc:Choice xmlns:p14="http://schemas.microsoft.com/office/powerpoint/2010/main" Requires="p14">
      <p:transition spd="slow" p14:dur="2000" advTm="20135"/>
    </mc:Choice>
    <mc:Fallback>
      <p:transition spd="slow" advTm="201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E756C-AE36-419A-A2D3-60AE5FCBA75E}"/>
              </a:ext>
            </a:extLst>
          </p:cNvPr>
          <p:cNvSpPr>
            <a:spLocks noGrp="1"/>
          </p:cNvSpPr>
          <p:nvPr>
            <p:ph type="title"/>
          </p:nvPr>
        </p:nvSpPr>
        <p:spPr>
          <a:xfrm>
            <a:off x="0" y="18256"/>
            <a:ext cx="12192000" cy="662782"/>
          </a:xfrm>
          <a:ln>
            <a:noFill/>
          </a:ln>
        </p:spPr>
        <p:txBody>
          <a:bodyPr>
            <a:normAutofit/>
          </a:bodyPr>
          <a:lstStyle/>
          <a:p>
            <a:r>
              <a:rPr lang="en-US" altLang="ko-KR" sz="3000" b="1" dirty="0">
                <a:latin typeface="Arial" panose="020B0604020202020204" pitchFamily="34" charset="0"/>
                <a:cs typeface="Arial" panose="020B0604020202020204" pitchFamily="34" charset="0"/>
              </a:rPr>
              <a:t>1. Intro – Purpose</a:t>
            </a:r>
            <a:endParaRPr lang="ko-KR" altLang="en-US" sz="3000" b="1" dirty="0">
              <a:latin typeface="Arial" panose="020B0604020202020204" pitchFamily="34" charset="0"/>
              <a:cs typeface="Arial" panose="020B0604020202020204" pitchFamily="34" charset="0"/>
            </a:endParaRPr>
          </a:p>
        </p:txBody>
      </p:sp>
      <p:pic>
        <p:nvPicPr>
          <p:cNvPr id="4" name="Picture 3" descr="NIKE, Inc. to Become Exclusive Oncourt Uniform and Apparel Provider of the  NBA, WNBA and NBA D-League - Nike News">
            <a:extLst>
              <a:ext uri="{FF2B5EF4-FFF2-40B4-BE49-F238E27FC236}">
                <a16:creationId xmlns:a16="http://schemas.microsoft.com/office/drawing/2014/main" id="{4CC44EC1-5BAB-44B1-84A6-C28D4F2D654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64918" y="6092977"/>
            <a:ext cx="1327082" cy="746767"/>
          </a:xfrm>
          <a:prstGeom prst="rect">
            <a:avLst/>
          </a:prstGeom>
          <a:noFill/>
          <a:ln>
            <a:noFill/>
          </a:ln>
        </p:spPr>
      </p:pic>
      <p:cxnSp>
        <p:nvCxnSpPr>
          <p:cNvPr id="5" name="Straight Connector 4">
            <a:extLst>
              <a:ext uri="{FF2B5EF4-FFF2-40B4-BE49-F238E27FC236}">
                <a16:creationId xmlns:a16="http://schemas.microsoft.com/office/drawing/2014/main" id="{76B97189-BA3C-426B-9B5A-955A3C8BE3D5}"/>
              </a:ext>
            </a:extLst>
          </p:cNvPr>
          <p:cNvCxnSpPr>
            <a:cxnSpLocks/>
          </p:cNvCxnSpPr>
          <p:nvPr/>
        </p:nvCxnSpPr>
        <p:spPr>
          <a:xfrm>
            <a:off x="0" y="681038"/>
            <a:ext cx="121920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ACB099C8-2AAF-452C-A194-A8026775418D}"/>
              </a:ext>
            </a:extLst>
          </p:cNvPr>
          <p:cNvGrpSpPr/>
          <p:nvPr/>
        </p:nvGrpSpPr>
        <p:grpSpPr>
          <a:xfrm>
            <a:off x="498764" y="946399"/>
            <a:ext cx="10925298" cy="1864178"/>
            <a:chOff x="498764" y="1270660"/>
            <a:chExt cx="10925298" cy="1864178"/>
          </a:xfrm>
        </p:grpSpPr>
        <p:sp>
          <p:nvSpPr>
            <p:cNvPr id="11" name="Rectangle 10">
              <a:extLst>
                <a:ext uri="{FF2B5EF4-FFF2-40B4-BE49-F238E27FC236}">
                  <a16:creationId xmlns:a16="http://schemas.microsoft.com/office/drawing/2014/main" id="{9B5F9FEE-0B1D-4489-ADB1-EEA8BE621181}"/>
                </a:ext>
              </a:extLst>
            </p:cNvPr>
            <p:cNvSpPr/>
            <p:nvPr/>
          </p:nvSpPr>
          <p:spPr>
            <a:xfrm>
              <a:off x="803564" y="1714996"/>
              <a:ext cx="10620498" cy="141984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ltLang="ko-KR" sz="2000" dirty="0">
                <a:solidFill>
                  <a:schemeClr val="tx1"/>
                </a:solidFill>
                <a:latin typeface="Arial" panose="020B0604020202020204" pitchFamily="34" charset="0"/>
                <a:cs typeface="Arial" panose="020B0604020202020204" pitchFamily="34" charset="0"/>
              </a:endParaRPr>
            </a:p>
            <a:p>
              <a:pPr marL="457200" indent="-457200" algn="just">
                <a:buAutoNum type="arabicParenR"/>
              </a:pPr>
              <a:r>
                <a:rPr lang="en-US" altLang="ko-KR" sz="2000" dirty="0">
                  <a:solidFill>
                    <a:schemeClr val="tx1"/>
                  </a:solidFill>
                  <a:latin typeface="Arial" panose="020B0604020202020204" pitchFamily="34" charset="0"/>
                  <a:cs typeface="Arial" panose="020B0604020202020204" pitchFamily="34" charset="0"/>
                </a:rPr>
                <a:t>Fan tweets characteristic</a:t>
              </a:r>
            </a:p>
            <a:p>
              <a:pPr marL="457200" indent="-457200" algn="just">
                <a:buAutoNum type="arabicParenR"/>
              </a:pPr>
              <a:r>
                <a:rPr lang="en-US" altLang="ko-KR" sz="2000" dirty="0">
                  <a:solidFill>
                    <a:schemeClr val="tx1"/>
                  </a:solidFill>
                  <a:latin typeface="Arial" panose="020B0604020202020204" pitchFamily="34" charset="0"/>
                  <a:cs typeface="Arial" panose="020B0604020202020204" pitchFamily="34" charset="0"/>
                </a:rPr>
                <a:t>Brand Reputation</a:t>
              </a:r>
              <a:endParaRPr lang="ko-KR" altLang="en-US" sz="2000" dirty="0">
                <a:solidFill>
                  <a:schemeClr val="tx1"/>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BE0804D-684C-44E1-9ACC-65E17525E6A4}"/>
                </a:ext>
              </a:extLst>
            </p:cNvPr>
            <p:cNvSpPr/>
            <p:nvPr/>
          </p:nvSpPr>
          <p:spPr>
            <a:xfrm>
              <a:off x="498764" y="1270660"/>
              <a:ext cx="2826327" cy="736269"/>
            </a:xfrm>
            <a:prstGeom prst="rect">
              <a:avLst/>
            </a:prstGeom>
            <a:solidFill>
              <a:srgbClr val="0E0E0E"/>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latin typeface="Arial" panose="020B0604020202020204" pitchFamily="34" charset="0"/>
                  <a:cs typeface="Arial" panose="020B0604020202020204" pitchFamily="34" charset="0"/>
                </a:rPr>
                <a:t>Situation</a:t>
              </a:r>
              <a:endParaRPr lang="ko-KR" altLang="en-US" b="1" dirty="0">
                <a:solidFill>
                  <a:schemeClr val="tx1"/>
                </a:solidFill>
                <a:latin typeface="Arial" panose="020B0604020202020204" pitchFamily="34" charset="0"/>
                <a:cs typeface="Arial" panose="020B0604020202020204" pitchFamily="34" charset="0"/>
              </a:endParaRPr>
            </a:p>
          </p:txBody>
        </p:sp>
      </p:grpSp>
      <p:grpSp>
        <p:nvGrpSpPr>
          <p:cNvPr id="16" name="Group 15">
            <a:extLst>
              <a:ext uri="{FF2B5EF4-FFF2-40B4-BE49-F238E27FC236}">
                <a16:creationId xmlns:a16="http://schemas.microsoft.com/office/drawing/2014/main" id="{2687D104-C365-4027-9432-030E41709BCC}"/>
              </a:ext>
            </a:extLst>
          </p:cNvPr>
          <p:cNvGrpSpPr/>
          <p:nvPr/>
        </p:nvGrpSpPr>
        <p:grpSpPr>
          <a:xfrm>
            <a:off x="498764" y="3045876"/>
            <a:ext cx="10925298" cy="3047100"/>
            <a:chOff x="498764" y="1270660"/>
            <a:chExt cx="10925298" cy="3047100"/>
          </a:xfrm>
        </p:grpSpPr>
        <p:sp>
          <p:nvSpPr>
            <p:cNvPr id="17" name="Rectangle 16">
              <a:extLst>
                <a:ext uri="{FF2B5EF4-FFF2-40B4-BE49-F238E27FC236}">
                  <a16:creationId xmlns:a16="http://schemas.microsoft.com/office/drawing/2014/main" id="{BA869B90-C22F-4D92-9225-8C24D79726C3}"/>
                </a:ext>
              </a:extLst>
            </p:cNvPr>
            <p:cNvSpPr/>
            <p:nvPr/>
          </p:nvSpPr>
          <p:spPr>
            <a:xfrm>
              <a:off x="803564" y="1714995"/>
              <a:ext cx="10620498" cy="2602765"/>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ltLang="ko-KR" sz="2000" dirty="0">
                <a:solidFill>
                  <a:schemeClr val="tx1"/>
                </a:solidFill>
                <a:latin typeface="Arial" panose="020B0604020202020204" pitchFamily="34" charset="0"/>
                <a:cs typeface="Arial" panose="020B0604020202020204" pitchFamily="34" charset="0"/>
              </a:endParaRPr>
            </a:p>
            <a:p>
              <a:pPr algn="just"/>
              <a:r>
                <a:rPr lang="en-US" altLang="ko-KR" sz="2000" dirty="0">
                  <a:solidFill>
                    <a:schemeClr val="tx1"/>
                  </a:solidFill>
                  <a:latin typeface="Arial" panose="020B0604020202020204" pitchFamily="34" charset="0"/>
                  <a:cs typeface="Arial" panose="020B0604020202020204" pitchFamily="34" charset="0"/>
                </a:rPr>
                <a:t>What is the best option to appeal to target customers?</a:t>
              </a:r>
            </a:p>
            <a:p>
              <a:pPr algn="just"/>
              <a:r>
                <a:rPr lang="en-US" altLang="ko-KR" sz="2000" dirty="0">
                  <a:solidFill>
                    <a:schemeClr val="tx1"/>
                  </a:solidFill>
                  <a:latin typeface="Arial" panose="020B0604020202020204" pitchFamily="34" charset="0"/>
                  <a:cs typeface="Arial" panose="020B0604020202020204" pitchFamily="34" charset="0"/>
                </a:rPr>
                <a:t> 1) Team</a:t>
              </a:r>
            </a:p>
            <a:p>
              <a:pPr algn="just"/>
              <a:r>
                <a:rPr lang="en-US" altLang="ko-KR" sz="2000" dirty="0">
                  <a:solidFill>
                    <a:schemeClr val="tx1"/>
                  </a:solidFill>
                  <a:latin typeface="Arial" panose="020B0604020202020204" pitchFamily="34" charset="0"/>
                  <a:cs typeface="Arial" panose="020B0604020202020204" pitchFamily="34" charset="0"/>
                </a:rPr>
                <a:t> 2) Division</a:t>
              </a:r>
            </a:p>
            <a:p>
              <a:pPr algn="just"/>
              <a:r>
                <a:rPr lang="en-US" altLang="ko-KR" sz="2000" dirty="0">
                  <a:solidFill>
                    <a:schemeClr val="tx1"/>
                  </a:solidFill>
                  <a:latin typeface="Arial" panose="020B0604020202020204" pitchFamily="34" charset="0"/>
                  <a:cs typeface="Arial" panose="020B0604020202020204" pitchFamily="34" charset="0"/>
                </a:rPr>
                <a:t> 3) Player </a:t>
              </a:r>
            </a:p>
            <a:p>
              <a:pPr algn="just"/>
              <a:r>
                <a:rPr lang="en-US" altLang="ko-KR" sz="2000" dirty="0">
                  <a:solidFill>
                    <a:schemeClr val="tx1"/>
                  </a:solidFill>
                  <a:latin typeface="Arial" panose="020B0604020202020204" pitchFamily="34" charset="0"/>
                  <a:cs typeface="Arial" panose="020B0604020202020204" pitchFamily="34" charset="0"/>
                </a:rPr>
                <a:t> 4) Key word</a:t>
              </a:r>
            </a:p>
          </p:txBody>
        </p:sp>
        <p:sp>
          <p:nvSpPr>
            <p:cNvPr id="18" name="Rectangle 17">
              <a:extLst>
                <a:ext uri="{FF2B5EF4-FFF2-40B4-BE49-F238E27FC236}">
                  <a16:creationId xmlns:a16="http://schemas.microsoft.com/office/drawing/2014/main" id="{CB861145-4370-4A3D-8404-7A0D6E7E6B40}"/>
                </a:ext>
              </a:extLst>
            </p:cNvPr>
            <p:cNvSpPr/>
            <p:nvPr/>
          </p:nvSpPr>
          <p:spPr>
            <a:xfrm>
              <a:off x="498764" y="1270660"/>
              <a:ext cx="2826327" cy="736269"/>
            </a:xfrm>
            <a:prstGeom prst="rect">
              <a:avLst/>
            </a:prstGeom>
            <a:solidFill>
              <a:srgbClr val="0E0E0E"/>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latin typeface="Arial" panose="020B0604020202020204" pitchFamily="34" charset="0"/>
                  <a:cs typeface="Arial" panose="020B0604020202020204" pitchFamily="34" charset="0"/>
                </a:rPr>
                <a:t>Target Customer</a:t>
              </a:r>
              <a:endParaRPr lang="ko-KR" altLang="en-US" b="1" dirty="0">
                <a:solidFill>
                  <a:schemeClr val="tx1"/>
                </a:solidFill>
                <a:latin typeface="Arial" panose="020B0604020202020204" pitchFamily="34" charset="0"/>
                <a:cs typeface="Arial" panose="020B0604020202020204" pitchFamily="34" charset="0"/>
              </a:endParaRPr>
            </a:p>
          </p:txBody>
        </p:sp>
      </p:grpSp>
      <p:pic>
        <p:nvPicPr>
          <p:cNvPr id="19" name="Audio 18">
            <a:hlinkClick r:id="" action="ppaction://media"/>
            <a:extLst>
              <a:ext uri="{FF2B5EF4-FFF2-40B4-BE49-F238E27FC236}">
                <a16:creationId xmlns:a16="http://schemas.microsoft.com/office/drawing/2014/main" id="{66B14079-FE4C-41BE-A28C-B3E92E75C8E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96000" y="0"/>
            <a:ext cx="396000" cy="396000"/>
          </a:xfrm>
          <a:prstGeom prst="rect">
            <a:avLst/>
          </a:prstGeom>
        </p:spPr>
      </p:pic>
    </p:spTree>
    <p:extLst>
      <p:ext uri="{BB962C8B-B14F-4D97-AF65-F5344CB8AC3E}">
        <p14:creationId xmlns:p14="http://schemas.microsoft.com/office/powerpoint/2010/main" val="1302624437"/>
      </p:ext>
    </p:extLst>
  </p:cSld>
  <p:clrMapOvr>
    <a:masterClrMapping/>
  </p:clrMapOvr>
  <mc:AlternateContent xmlns:mc="http://schemas.openxmlformats.org/markup-compatibility/2006">
    <mc:Choice xmlns:p14="http://schemas.microsoft.com/office/powerpoint/2010/main" Requires="p14">
      <p:transition spd="slow" p14:dur="2000" advTm="28058"/>
    </mc:Choice>
    <mc:Fallback>
      <p:transition spd="slow" advTm="280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E756C-AE36-419A-A2D3-60AE5FCBA75E}"/>
              </a:ext>
            </a:extLst>
          </p:cNvPr>
          <p:cNvSpPr>
            <a:spLocks noGrp="1"/>
          </p:cNvSpPr>
          <p:nvPr>
            <p:ph type="title"/>
          </p:nvPr>
        </p:nvSpPr>
        <p:spPr>
          <a:xfrm>
            <a:off x="0" y="18256"/>
            <a:ext cx="12192000" cy="662782"/>
          </a:xfrm>
          <a:ln>
            <a:noFill/>
          </a:ln>
        </p:spPr>
        <p:txBody>
          <a:bodyPr>
            <a:normAutofit/>
          </a:bodyPr>
          <a:lstStyle/>
          <a:p>
            <a:r>
              <a:rPr lang="en-US" altLang="ko-KR" sz="3000" b="1" dirty="0">
                <a:latin typeface="Arial" panose="020B0604020202020204" pitchFamily="34" charset="0"/>
                <a:cs typeface="Arial" panose="020B0604020202020204" pitchFamily="34" charset="0"/>
              </a:rPr>
              <a:t>1. Intro – Data set</a:t>
            </a:r>
            <a:endParaRPr lang="ko-KR" altLang="en-US" sz="30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D53FAE4-1858-4255-BDBC-9B5F28D700B8}"/>
              </a:ext>
            </a:extLst>
          </p:cNvPr>
          <p:cNvSpPr>
            <a:spLocks noGrp="1"/>
          </p:cNvSpPr>
          <p:nvPr>
            <p:ph idx="1"/>
          </p:nvPr>
        </p:nvSpPr>
        <p:spPr>
          <a:xfrm>
            <a:off x="525152" y="896492"/>
            <a:ext cx="6160655" cy="5196468"/>
          </a:xfrm>
        </p:spPr>
        <p:txBody>
          <a:bodyPr anchor="ctr">
            <a:normAutofit/>
          </a:bodyPr>
          <a:lstStyle/>
          <a:p>
            <a:pPr marL="514350" indent="-514350">
              <a:buAutoNum type="arabicPeriod"/>
            </a:pPr>
            <a:r>
              <a:rPr lang="en-US" altLang="ko-KR" sz="2700" dirty="0">
                <a:latin typeface="Arial" panose="020B0604020202020204" pitchFamily="34" charset="0"/>
                <a:cs typeface="Arial" panose="020B0604020202020204" pitchFamily="34" charset="0"/>
              </a:rPr>
              <a:t>Period </a:t>
            </a:r>
          </a:p>
          <a:p>
            <a:pPr marL="0" indent="0">
              <a:buNone/>
            </a:pPr>
            <a:r>
              <a:rPr lang="en-US" altLang="ko-KR" sz="2700" dirty="0">
                <a:latin typeface="Arial" panose="020B0604020202020204" pitchFamily="34" charset="0"/>
                <a:cs typeface="Arial" panose="020B0604020202020204" pitchFamily="34" charset="0"/>
              </a:rPr>
              <a:t>Oct 2019 ~ Oct 2020 (19~20 season)</a:t>
            </a:r>
          </a:p>
          <a:p>
            <a:r>
              <a:rPr lang="en-US" altLang="ko-KR" sz="1800" dirty="0">
                <a:latin typeface="Arial" panose="020B0604020202020204" pitchFamily="34" charset="0"/>
                <a:cs typeface="Arial" panose="020B0604020202020204" pitchFamily="34" charset="0"/>
              </a:rPr>
              <a:t> Due to Covid-19, 19-20 season ended in oct 2020</a:t>
            </a:r>
          </a:p>
          <a:p>
            <a:pPr marL="0" indent="0">
              <a:buNone/>
            </a:pPr>
            <a:r>
              <a:rPr lang="en-US" altLang="ko-KR" sz="1800" dirty="0">
                <a:latin typeface="Arial" panose="020B0604020202020204" pitchFamily="34" charset="0"/>
                <a:cs typeface="Arial" panose="020B0604020202020204" pitchFamily="34" charset="0"/>
              </a:rPr>
              <a:t>    (Original schedule was March 2020) </a:t>
            </a:r>
          </a:p>
          <a:p>
            <a:r>
              <a:rPr lang="en-US" altLang="ko-KR" sz="1800" dirty="0">
                <a:latin typeface="Arial" panose="020B0604020202020204" pitchFamily="34" charset="0"/>
                <a:cs typeface="Arial" panose="020B0604020202020204" pitchFamily="34" charset="0"/>
              </a:rPr>
              <a:t> 2020 Jan Data is missing.</a:t>
            </a:r>
          </a:p>
          <a:p>
            <a:endParaRPr lang="en-US" altLang="ko-KR" sz="2400" dirty="0">
              <a:latin typeface="Arial" panose="020B0604020202020204" pitchFamily="34" charset="0"/>
              <a:cs typeface="Arial" panose="020B0604020202020204" pitchFamily="34" charset="0"/>
            </a:endParaRPr>
          </a:p>
          <a:p>
            <a:pPr marL="0" indent="0">
              <a:buNone/>
            </a:pPr>
            <a:r>
              <a:rPr lang="en-US" altLang="ko-KR" sz="2700" dirty="0">
                <a:latin typeface="Arial" panose="020B0604020202020204" pitchFamily="34" charset="0"/>
                <a:cs typeface="Arial" panose="020B0604020202020204" pitchFamily="34" charset="0"/>
              </a:rPr>
              <a:t>2. How many tweets ?</a:t>
            </a:r>
          </a:p>
          <a:p>
            <a:pPr marL="0" indent="0">
              <a:buNone/>
            </a:pPr>
            <a:r>
              <a:rPr lang="en-US" altLang="ko-KR" sz="4400" dirty="0">
                <a:latin typeface="Arial" panose="020B0604020202020204" pitchFamily="34" charset="0"/>
                <a:cs typeface="Arial" panose="020B0604020202020204" pitchFamily="34" charset="0"/>
              </a:rPr>
              <a:t>   </a:t>
            </a:r>
            <a:r>
              <a:rPr lang="en-US" altLang="ko-KR" sz="6000" dirty="0">
                <a:latin typeface="Arial" panose="020B0604020202020204" pitchFamily="34" charset="0"/>
                <a:cs typeface="Arial" panose="020B0604020202020204" pitchFamily="34" charset="0"/>
              </a:rPr>
              <a:t>4.6 M</a:t>
            </a:r>
          </a:p>
          <a:p>
            <a:r>
              <a:rPr lang="en-US" altLang="ko-KR" sz="1800" dirty="0">
                <a:latin typeface="Arial" panose="020B0604020202020204" pitchFamily="34" charset="0"/>
                <a:cs typeface="Arial" panose="020B0604020202020204" pitchFamily="34" charset="0"/>
              </a:rPr>
              <a:t> 389k per Month</a:t>
            </a:r>
            <a:endParaRPr lang="ko-KR" altLang="en-US" sz="1800" dirty="0">
              <a:latin typeface="Arial" panose="020B0604020202020204" pitchFamily="34" charset="0"/>
              <a:cs typeface="Arial" panose="020B0604020202020204" pitchFamily="34" charset="0"/>
            </a:endParaRPr>
          </a:p>
        </p:txBody>
      </p:sp>
      <p:pic>
        <p:nvPicPr>
          <p:cNvPr id="4" name="Picture 3" descr="NIKE, Inc. to Become Exclusive Oncourt Uniform and Apparel Provider of the  NBA, WNBA and NBA D-League - Nike News">
            <a:extLst>
              <a:ext uri="{FF2B5EF4-FFF2-40B4-BE49-F238E27FC236}">
                <a16:creationId xmlns:a16="http://schemas.microsoft.com/office/drawing/2014/main" id="{4CC44EC1-5BAB-44B1-84A6-C28D4F2D654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64918" y="6092977"/>
            <a:ext cx="1327082" cy="746767"/>
          </a:xfrm>
          <a:prstGeom prst="rect">
            <a:avLst/>
          </a:prstGeom>
          <a:noFill/>
          <a:ln>
            <a:noFill/>
          </a:ln>
        </p:spPr>
      </p:pic>
      <p:pic>
        <p:nvPicPr>
          <p:cNvPr id="6" name="Picture 5" descr="Chart, histogram&#10;&#10;Description automatically generated">
            <a:extLst>
              <a:ext uri="{FF2B5EF4-FFF2-40B4-BE49-F238E27FC236}">
                <a16:creationId xmlns:a16="http://schemas.microsoft.com/office/drawing/2014/main" id="{CFF3C19D-D267-491A-A928-638FDF7F08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14703" y="896509"/>
            <a:ext cx="5006110" cy="5196468"/>
          </a:xfrm>
          <a:prstGeom prst="rect">
            <a:avLst/>
          </a:prstGeom>
        </p:spPr>
      </p:pic>
      <p:cxnSp>
        <p:nvCxnSpPr>
          <p:cNvPr id="8" name="Straight Connector 7">
            <a:extLst>
              <a:ext uri="{FF2B5EF4-FFF2-40B4-BE49-F238E27FC236}">
                <a16:creationId xmlns:a16="http://schemas.microsoft.com/office/drawing/2014/main" id="{7A38DF22-2C8F-44D4-804F-0BAB21BFD50E}"/>
              </a:ext>
            </a:extLst>
          </p:cNvPr>
          <p:cNvCxnSpPr>
            <a:cxnSpLocks/>
          </p:cNvCxnSpPr>
          <p:nvPr/>
        </p:nvCxnSpPr>
        <p:spPr>
          <a:xfrm>
            <a:off x="0" y="681038"/>
            <a:ext cx="121920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7" name="Picture 6" descr="A picture containing ax, vector graphics, tool&#10;&#10;Description automatically generated">
            <a:extLst>
              <a:ext uri="{FF2B5EF4-FFF2-40B4-BE49-F238E27FC236}">
                <a16:creationId xmlns:a16="http://schemas.microsoft.com/office/drawing/2014/main" id="{FAEFBDCC-5792-40DB-94DF-2C56AF65DA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82866" y="4572422"/>
            <a:ext cx="645225" cy="524680"/>
          </a:xfrm>
          <a:prstGeom prst="rect">
            <a:avLst/>
          </a:prstGeom>
        </p:spPr>
      </p:pic>
      <p:pic>
        <p:nvPicPr>
          <p:cNvPr id="9" name="Audio 8">
            <a:hlinkClick r:id="" action="ppaction://media"/>
            <a:extLst>
              <a:ext uri="{FF2B5EF4-FFF2-40B4-BE49-F238E27FC236}">
                <a16:creationId xmlns:a16="http://schemas.microsoft.com/office/drawing/2014/main" id="{04B0BBDF-4BD5-4770-BBCD-3013B93464D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796000" y="-5495"/>
            <a:ext cx="396000" cy="396000"/>
          </a:xfrm>
          <a:prstGeom prst="rect">
            <a:avLst/>
          </a:prstGeom>
        </p:spPr>
      </p:pic>
    </p:spTree>
    <p:extLst>
      <p:ext uri="{BB962C8B-B14F-4D97-AF65-F5344CB8AC3E}">
        <p14:creationId xmlns:p14="http://schemas.microsoft.com/office/powerpoint/2010/main" val="242700517"/>
      </p:ext>
    </p:extLst>
  </p:cSld>
  <p:clrMapOvr>
    <a:masterClrMapping/>
  </p:clrMapOvr>
  <mc:AlternateContent xmlns:mc="http://schemas.openxmlformats.org/markup-compatibility/2006">
    <mc:Choice xmlns:p14="http://schemas.microsoft.com/office/powerpoint/2010/main" Requires="p14">
      <p:transition spd="slow" p14:dur="2000" advTm="25699"/>
    </mc:Choice>
    <mc:Fallback>
      <p:transition spd="slow" advTm="256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E756C-AE36-419A-A2D3-60AE5FCBA75E}"/>
              </a:ext>
            </a:extLst>
          </p:cNvPr>
          <p:cNvSpPr>
            <a:spLocks noGrp="1"/>
          </p:cNvSpPr>
          <p:nvPr>
            <p:ph type="title"/>
          </p:nvPr>
        </p:nvSpPr>
        <p:spPr>
          <a:xfrm>
            <a:off x="0" y="18256"/>
            <a:ext cx="12192000" cy="662782"/>
          </a:xfrm>
          <a:ln>
            <a:noFill/>
          </a:ln>
        </p:spPr>
        <p:txBody>
          <a:bodyPr>
            <a:normAutofit/>
          </a:bodyPr>
          <a:lstStyle/>
          <a:p>
            <a:r>
              <a:rPr lang="en-US" altLang="ko-KR" sz="3000" b="1" dirty="0">
                <a:latin typeface="Arial" panose="020B0604020202020204" pitchFamily="34" charset="0"/>
                <a:cs typeface="Arial" panose="020B0604020202020204" pitchFamily="34" charset="0"/>
              </a:rPr>
              <a:t>1. Intro – Data set</a:t>
            </a:r>
            <a:endParaRPr lang="ko-KR" altLang="en-US" sz="30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D53FAE4-1858-4255-BDBC-9B5F28D700B8}"/>
              </a:ext>
            </a:extLst>
          </p:cNvPr>
          <p:cNvSpPr>
            <a:spLocks noGrp="1"/>
          </p:cNvSpPr>
          <p:nvPr>
            <p:ph idx="1"/>
          </p:nvPr>
        </p:nvSpPr>
        <p:spPr>
          <a:xfrm>
            <a:off x="525152" y="896492"/>
            <a:ext cx="6160655" cy="5196468"/>
          </a:xfrm>
        </p:spPr>
        <p:txBody>
          <a:bodyPr>
            <a:normAutofit/>
          </a:bodyPr>
          <a:lstStyle/>
          <a:p>
            <a:pPr marL="514350" indent="-514350">
              <a:buAutoNum type="arabicPeriod"/>
            </a:pPr>
            <a:r>
              <a:rPr lang="en-US" altLang="ko-KR" sz="2700" dirty="0">
                <a:latin typeface="Arial" panose="020B0604020202020204" pitchFamily="34" charset="0"/>
                <a:cs typeface="Arial" panose="020B0604020202020204" pitchFamily="34" charset="0"/>
              </a:rPr>
              <a:t>Covid-19</a:t>
            </a:r>
          </a:p>
          <a:p>
            <a:r>
              <a:rPr lang="en-US" altLang="ko-KR" sz="1800" dirty="0">
                <a:latin typeface="Arial" panose="020B0604020202020204" pitchFamily="34" charset="0"/>
                <a:cs typeface="Arial" panose="020B0604020202020204" pitchFamily="34" charset="0"/>
              </a:rPr>
              <a:t>19-20 Season had halted from 13</a:t>
            </a:r>
            <a:r>
              <a:rPr lang="en-US" altLang="ko-KR" sz="1800" baseline="30000" dirty="0">
                <a:latin typeface="Arial" panose="020B0604020202020204" pitchFamily="34" charset="0"/>
                <a:cs typeface="Arial" panose="020B0604020202020204" pitchFamily="34" charset="0"/>
              </a:rPr>
              <a:t>th</a:t>
            </a:r>
            <a:r>
              <a:rPr lang="en-US" altLang="ko-KR" sz="1800" dirty="0">
                <a:latin typeface="Arial" panose="020B0604020202020204" pitchFamily="34" charset="0"/>
                <a:cs typeface="Arial" panose="020B0604020202020204" pitchFamily="34" charset="0"/>
              </a:rPr>
              <a:t> Mar to 30</a:t>
            </a:r>
            <a:r>
              <a:rPr lang="en-US" altLang="ko-KR" sz="1800" baseline="30000" dirty="0">
                <a:latin typeface="Arial" panose="020B0604020202020204" pitchFamily="34" charset="0"/>
                <a:cs typeface="Arial" panose="020B0604020202020204" pitchFamily="34" charset="0"/>
              </a:rPr>
              <a:t>th</a:t>
            </a:r>
            <a:r>
              <a:rPr lang="en-US" altLang="ko-KR" sz="1800" dirty="0">
                <a:latin typeface="Arial" panose="020B0604020202020204" pitchFamily="34" charset="0"/>
                <a:cs typeface="Arial" panose="020B0604020202020204" pitchFamily="34" charset="0"/>
              </a:rPr>
              <a:t> Jul.</a:t>
            </a:r>
          </a:p>
          <a:p>
            <a:r>
              <a:rPr lang="en-US" altLang="ko-KR" sz="1800" dirty="0">
                <a:latin typeface="Arial" panose="020B0604020202020204" pitchFamily="34" charset="0"/>
                <a:cs typeface="Arial" panose="020B0604020202020204" pitchFamily="34" charset="0"/>
              </a:rPr>
              <a:t>The last Final game was on 11</a:t>
            </a:r>
            <a:r>
              <a:rPr lang="en-US" altLang="ko-KR" sz="1800" baseline="30000" dirty="0">
                <a:latin typeface="Arial" panose="020B0604020202020204" pitchFamily="34" charset="0"/>
                <a:cs typeface="Arial" panose="020B0604020202020204" pitchFamily="34" charset="0"/>
              </a:rPr>
              <a:t>th</a:t>
            </a:r>
            <a:r>
              <a:rPr lang="en-US" altLang="ko-KR" sz="1800" dirty="0">
                <a:latin typeface="Arial" panose="020B0604020202020204" pitchFamily="34" charset="0"/>
                <a:cs typeface="Arial" panose="020B0604020202020204" pitchFamily="34" charset="0"/>
              </a:rPr>
              <a:t> Oct</a:t>
            </a:r>
          </a:p>
          <a:p>
            <a:pPr marL="0" indent="0">
              <a:buNone/>
            </a:pPr>
            <a:endParaRPr lang="en-US" altLang="ko-KR" sz="2400" dirty="0">
              <a:latin typeface="Arial" panose="020B0604020202020204" pitchFamily="34" charset="0"/>
              <a:cs typeface="Arial" panose="020B0604020202020204" pitchFamily="34" charset="0"/>
            </a:endParaRPr>
          </a:p>
          <a:p>
            <a:pPr marL="0" indent="0">
              <a:buNone/>
            </a:pPr>
            <a:r>
              <a:rPr lang="en-US" altLang="ko-KR" sz="2700" dirty="0">
                <a:latin typeface="Arial" panose="020B0604020202020204" pitchFamily="34" charset="0"/>
                <a:cs typeface="Arial" panose="020B0604020202020204" pitchFamily="34" charset="0"/>
              </a:rPr>
              <a:t>2.The Last Dance</a:t>
            </a:r>
          </a:p>
          <a:p>
            <a:r>
              <a:rPr lang="en-US" altLang="ko-KR" sz="1800" dirty="0">
                <a:latin typeface="Arial" panose="020B0604020202020204" pitchFamily="34" charset="0"/>
                <a:cs typeface="Arial" panose="020B0604020202020204" pitchFamily="34" charset="0"/>
              </a:rPr>
              <a:t>The series released by ESPN in US, and serviced it by Netflix globally at the same time</a:t>
            </a:r>
          </a:p>
          <a:p>
            <a:r>
              <a:rPr lang="en-US" altLang="ko-KR" sz="1800" dirty="0">
                <a:latin typeface="Arial" panose="020B0604020202020204" pitchFamily="34" charset="0"/>
                <a:cs typeface="Arial" panose="020B0604020202020204" pitchFamily="34" charset="0"/>
              </a:rPr>
              <a:t> It released Apr.20 – May20.</a:t>
            </a:r>
          </a:p>
          <a:p>
            <a:pPr marL="0" indent="0">
              <a:buNone/>
            </a:pPr>
            <a:endParaRPr lang="en-US" altLang="ko-KR" sz="1800" dirty="0">
              <a:latin typeface="Arial" panose="020B0604020202020204" pitchFamily="34" charset="0"/>
              <a:cs typeface="Arial" panose="020B0604020202020204" pitchFamily="34" charset="0"/>
            </a:endParaRPr>
          </a:p>
          <a:p>
            <a:pPr marL="0" indent="0">
              <a:buNone/>
            </a:pPr>
            <a:r>
              <a:rPr lang="en-US" altLang="ko-KR" sz="2700" dirty="0">
                <a:latin typeface="Arial" panose="020B0604020202020204" pitchFamily="34" charset="0"/>
                <a:cs typeface="Arial" panose="020B0604020202020204" pitchFamily="34" charset="0"/>
              </a:rPr>
              <a:t>3.US President Election</a:t>
            </a:r>
          </a:p>
          <a:p>
            <a:r>
              <a:rPr lang="en-US" altLang="ko-KR" sz="1800" dirty="0">
                <a:latin typeface="Arial" panose="020B0604020202020204" pitchFamily="34" charset="0"/>
                <a:cs typeface="Arial" panose="020B0604020202020204" pitchFamily="34" charset="0"/>
              </a:rPr>
              <a:t>Nov. 3 was the US president election</a:t>
            </a:r>
          </a:p>
          <a:p>
            <a:r>
              <a:rPr lang="en-US" altLang="ko-KR" sz="1800" dirty="0">
                <a:latin typeface="Arial" panose="020B0604020202020204" pitchFamily="34" charset="0"/>
                <a:cs typeface="Arial" panose="020B0604020202020204" pitchFamily="34" charset="0"/>
              </a:rPr>
              <a:t>People can vote earlier by postal service depending on State law </a:t>
            </a:r>
          </a:p>
          <a:p>
            <a:pPr marL="0" indent="0">
              <a:buNone/>
            </a:pPr>
            <a:endParaRPr lang="ko-KR" altLang="en-US" sz="1800" dirty="0">
              <a:latin typeface="Arial" panose="020B0604020202020204" pitchFamily="34" charset="0"/>
              <a:cs typeface="Arial" panose="020B0604020202020204" pitchFamily="34" charset="0"/>
            </a:endParaRPr>
          </a:p>
        </p:txBody>
      </p:sp>
      <p:pic>
        <p:nvPicPr>
          <p:cNvPr id="4" name="Picture 3" descr="NIKE, Inc. to Become Exclusive Oncourt Uniform and Apparel Provider of the  NBA, WNBA and NBA D-League - Nike News">
            <a:extLst>
              <a:ext uri="{FF2B5EF4-FFF2-40B4-BE49-F238E27FC236}">
                <a16:creationId xmlns:a16="http://schemas.microsoft.com/office/drawing/2014/main" id="{4CC44EC1-5BAB-44B1-84A6-C28D4F2D6544}"/>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864918" y="6092977"/>
            <a:ext cx="1327082" cy="746767"/>
          </a:xfrm>
          <a:prstGeom prst="rect">
            <a:avLst/>
          </a:prstGeom>
          <a:noFill/>
          <a:ln>
            <a:noFill/>
          </a:ln>
        </p:spPr>
      </p:pic>
      <p:pic>
        <p:nvPicPr>
          <p:cNvPr id="6" name="Picture 5" descr="Chart, histogram&#10;&#10;Description automatically generated">
            <a:extLst>
              <a:ext uri="{FF2B5EF4-FFF2-40B4-BE49-F238E27FC236}">
                <a16:creationId xmlns:a16="http://schemas.microsoft.com/office/drawing/2014/main" id="{CFF3C19D-D267-491A-A928-638FDF7F08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14703" y="896509"/>
            <a:ext cx="5006110" cy="5196468"/>
          </a:xfrm>
          <a:prstGeom prst="rect">
            <a:avLst/>
          </a:prstGeom>
        </p:spPr>
      </p:pic>
      <p:cxnSp>
        <p:nvCxnSpPr>
          <p:cNvPr id="8" name="Straight Connector 7">
            <a:extLst>
              <a:ext uri="{FF2B5EF4-FFF2-40B4-BE49-F238E27FC236}">
                <a16:creationId xmlns:a16="http://schemas.microsoft.com/office/drawing/2014/main" id="{7A38DF22-2C8F-44D4-804F-0BAB21BFD50E}"/>
              </a:ext>
            </a:extLst>
          </p:cNvPr>
          <p:cNvCxnSpPr>
            <a:cxnSpLocks/>
          </p:cNvCxnSpPr>
          <p:nvPr/>
        </p:nvCxnSpPr>
        <p:spPr>
          <a:xfrm>
            <a:off x="0" y="681038"/>
            <a:ext cx="121920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5BD03E1-84D9-4253-894A-69D0CCB9E493}"/>
              </a:ext>
            </a:extLst>
          </p:cNvPr>
          <p:cNvSpPr/>
          <p:nvPr/>
        </p:nvSpPr>
        <p:spPr>
          <a:xfrm>
            <a:off x="9630890" y="2790701"/>
            <a:ext cx="1186528" cy="2458193"/>
          </a:xfrm>
          <a:prstGeom prst="rect">
            <a:avLst/>
          </a:prstGeom>
          <a:noFill/>
          <a:ln w="571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ectangle 8">
            <a:extLst>
              <a:ext uri="{FF2B5EF4-FFF2-40B4-BE49-F238E27FC236}">
                <a16:creationId xmlns:a16="http://schemas.microsoft.com/office/drawing/2014/main" id="{B437D038-C10A-4AAA-83C4-67E37E8A77E7}"/>
              </a:ext>
            </a:extLst>
          </p:cNvPr>
          <p:cNvSpPr/>
          <p:nvPr/>
        </p:nvSpPr>
        <p:spPr>
          <a:xfrm>
            <a:off x="9630890" y="2779071"/>
            <a:ext cx="656110" cy="2458193"/>
          </a:xfrm>
          <a:prstGeom prst="rect">
            <a:avLst/>
          </a:prstGeom>
          <a:noFill/>
          <a:ln w="571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Audio 15">
            <a:hlinkClick r:id="" action="ppaction://media"/>
            <a:extLst>
              <a:ext uri="{FF2B5EF4-FFF2-40B4-BE49-F238E27FC236}">
                <a16:creationId xmlns:a16="http://schemas.microsoft.com/office/drawing/2014/main" id="{4B3C575D-1831-46DB-BF60-A15AE2B8619A}"/>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796000" y="11875"/>
            <a:ext cx="396000" cy="396000"/>
          </a:xfrm>
          <a:prstGeom prst="rect">
            <a:avLst/>
          </a:prstGeom>
        </p:spPr>
      </p:pic>
    </p:spTree>
    <p:custDataLst>
      <p:tags r:id="rId1"/>
    </p:custDataLst>
    <p:extLst>
      <p:ext uri="{BB962C8B-B14F-4D97-AF65-F5344CB8AC3E}">
        <p14:creationId xmlns:p14="http://schemas.microsoft.com/office/powerpoint/2010/main" val="2331085484"/>
      </p:ext>
    </p:extLst>
  </p:cSld>
  <p:clrMapOvr>
    <a:masterClrMapping/>
  </p:clrMapOvr>
  <mc:AlternateContent xmlns:mc="http://schemas.openxmlformats.org/markup-compatibility/2006">
    <mc:Choice xmlns:p14="http://schemas.microsoft.com/office/powerpoint/2010/main" Requires="p14">
      <p:transition spd="slow" p14:dur="2000" advTm="40145"/>
    </mc:Choice>
    <mc:Fallback>
      <p:transition spd="slow" advTm="401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5"/>
                                        </p:tgtEl>
                                      </p:cBhvr>
                                    </p:animEffect>
                                    <p:set>
                                      <p:cBhvr>
                                        <p:cTn id="16" dur="1" fill="hold">
                                          <p:stCondLst>
                                            <p:cond delay="499"/>
                                          </p:stCondLst>
                                        </p:cTn>
                                        <p:tgtEl>
                                          <p:spTgt spid="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16"/>
                </p:tgtEl>
              </p:cMediaNode>
            </p:audio>
          </p:childTnLst>
        </p:cTn>
      </p:par>
    </p:tnLst>
    <p:bldLst>
      <p:bldP spid="5" grpId="0" animBg="1"/>
      <p:bldP spid="5" grpId="1" animBg="1"/>
      <p:bldP spid="9" grpId="0" animBg="1"/>
      <p:bldP spid="9"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E756C-AE36-419A-A2D3-60AE5FCBA75E}"/>
              </a:ext>
            </a:extLst>
          </p:cNvPr>
          <p:cNvSpPr>
            <a:spLocks noGrp="1"/>
          </p:cNvSpPr>
          <p:nvPr>
            <p:ph type="title"/>
          </p:nvPr>
        </p:nvSpPr>
        <p:spPr>
          <a:xfrm>
            <a:off x="0" y="18256"/>
            <a:ext cx="12192000" cy="662782"/>
          </a:xfrm>
          <a:ln>
            <a:noFill/>
          </a:ln>
        </p:spPr>
        <p:txBody>
          <a:bodyPr>
            <a:normAutofit/>
          </a:bodyPr>
          <a:lstStyle/>
          <a:p>
            <a:r>
              <a:rPr lang="en-US" altLang="ko-KR" sz="3000" b="1" dirty="0">
                <a:latin typeface="Arial" panose="020B0604020202020204" pitchFamily="34" charset="0"/>
                <a:cs typeface="Arial" panose="020B0604020202020204" pitchFamily="34" charset="0"/>
              </a:rPr>
              <a:t>2. Analysis – Competitor</a:t>
            </a:r>
            <a:endParaRPr lang="ko-KR" altLang="en-US" sz="30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D53FAE4-1858-4255-BDBC-9B5F28D700B8}"/>
              </a:ext>
            </a:extLst>
          </p:cNvPr>
          <p:cNvSpPr>
            <a:spLocks noGrp="1"/>
          </p:cNvSpPr>
          <p:nvPr>
            <p:ph idx="1"/>
          </p:nvPr>
        </p:nvSpPr>
        <p:spPr>
          <a:xfrm>
            <a:off x="525152" y="896492"/>
            <a:ext cx="6160655" cy="5196468"/>
          </a:xfrm>
        </p:spPr>
        <p:txBody>
          <a:bodyPr anchor="ctr">
            <a:normAutofit/>
          </a:bodyPr>
          <a:lstStyle/>
          <a:p>
            <a:pPr marL="514350" indent="-514350">
              <a:buFont typeface="+mj-lt"/>
              <a:buAutoNum type="arabicPeriod"/>
            </a:pPr>
            <a:r>
              <a:rPr lang="en-US" altLang="ko-KR" sz="2700" dirty="0">
                <a:latin typeface="Arial" panose="020B0604020202020204" pitchFamily="34" charset="0"/>
                <a:cs typeface="Arial" panose="020B0604020202020204" pitchFamily="34" charset="0"/>
              </a:rPr>
              <a:t>Tweets brands mentioned are less than 1%.</a:t>
            </a:r>
          </a:p>
          <a:p>
            <a:pPr marL="514350" indent="-514350">
              <a:buAutoNum type="arabicPeriod"/>
            </a:pPr>
            <a:endParaRPr lang="en-US" altLang="ko-KR" sz="2700" dirty="0">
              <a:latin typeface="Arial" panose="020B0604020202020204" pitchFamily="34" charset="0"/>
              <a:cs typeface="Arial" panose="020B0604020202020204" pitchFamily="34" charset="0"/>
            </a:endParaRPr>
          </a:p>
          <a:p>
            <a:pPr marL="514350" indent="-514350">
              <a:buFont typeface="+mj-lt"/>
              <a:buAutoNum type="arabicPeriod"/>
            </a:pPr>
            <a:r>
              <a:rPr lang="en-US" altLang="ko-KR" sz="2700" dirty="0">
                <a:latin typeface="Arial" panose="020B0604020202020204" pitchFamily="34" charset="0"/>
                <a:cs typeface="Arial" panose="020B0604020202020204" pitchFamily="34" charset="0"/>
              </a:rPr>
              <a:t>Comparing with Adidas, Nike mentioned 4 times more.</a:t>
            </a:r>
          </a:p>
          <a:p>
            <a:pPr lvl="1"/>
            <a:r>
              <a:rPr lang="en-US" altLang="ko-KR" sz="1800" dirty="0">
                <a:latin typeface="Arial" panose="020B0604020202020204" pitchFamily="34" charset="0"/>
                <a:cs typeface="Arial" panose="020B0604020202020204" pitchFamily="34" charset="0"/>
              </a:rPr>
              <a:t>Nike : 0.4% , Adidas 0.1%</a:t>
            </a:r>
          </a:p>
          <a:p>
            <a:pPr lvl="1"/>
            <a:endParaRPr lang="en-US" altLang="ko-KR" sz="1800" dirty="0">
              <a:latin typeface="Arial" panose="020B0604020202020204" pitchFamily="34" charset="0"/>
              <a:cs typeface="Arial" panose="020B0604020202020204" pitchFamily="34" charset="0"/>
            </a:endParaRPr>
          </a:p>
          <a:p>
            <a:pPr marL="457200" indent="-457200">
              <a:buFont typeface="+mj-lt"/>
              <a:buAutoNum type="arabicPeriod"/>
            </a:pPr>
            <a:r>
              <a:rPr lang="en-US" altLang="ko-KR" sz="2700" dirty="0">
                <a:latin typeface="Arial" panose="020B0604020202020204" pitchFamily="34" charset="0"/>
                <a:cs typeface="Arial" panose="020B0604020202020204" pitchFamily="34" charset="0"/>
              </a:rPr>
              <a:t>The highest rate is 0.8% and it seems the effect of The Last Dance</a:t>
            </a:r>
          </a:p>
        </p:txBody>
      </p:sp>
      <p:pic>
        <p:nvPicPr>
          <p:cNvPr id="4" name="Picture 3" descr="NIKE, Inc. to Become Exclusive Oncourt Uniform and Apparel Provider of the  NBA, WNBA and NBA D-League - Nike News">
            <a:extLst>
              <a:ext uri="{FF2B5EF4-FFF2-40B4-BE49-F238E27FC236}">
                <a16:creationId xmlns:a16="http://schemas.microsoft.com/office/drawing/2014/main" id="{4CC44EC1-5BAB-44B1-84A6-C28D4F2D654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64918" y="6092977"/>
            <a:ext cx="1327082" cy="746767"/>
          </a:xfrm>
          <a:prstGeom prst="rect">
            <a:avLst/>
          </a:prstGeom>
          <a:noFill/>
          <a:ln>
            <a:noFill/>
          </a:ln>
        </p:spPr>
      </p:pic>
      <p:cxnSp>
        <p:nvCxnSpPr>
          <p:cNvPr id="8" name="Straight Connector 7">
            <a:extLst>
              <a:ext uri="{FF2B5EF4-FFF2-40B4-BE49-F238E27FC236}">
                <a16:creationId xmlns:a16="http://schemas.microsoft.com/office/drawing/2014/main" id="{7A38DF22-2C8F-44D4-804F-0BAB21BFD50E}"/>
              </a:ext>
            </a:extLst>
          </p:cNvPr>
          <p:cNvCxnSpPr>
            <a:cxnSpLocks/>
          </p:cNvCxnSpPr>
          <p:nvPr/>
        </p:nvCxnSpPr>
        <p:spPr>
          <a:xfrm>
            <a:off x="0" y="681038"/>
            <a:ext cx="121920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Picture 8" descr="Chart, line chart&#10;&#10;Description automatically generated">
            <a:extLst>
              <a:ext uri="{FF2B5EF4-FFF2-40B4-BE49-F238E27FC236}">
                <a16:creationId xmlns:a16="http://schemas.microsoft.com/office/drawing/2014/main" id="{A9AAC26B-365B-4CDA-AB45-CB231B73FF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19406" y="975774"/>
            <a:ext cx="5079322" cy="5198400"/>
          </a:xfrm>
          <a:prstGeom prst="rect">
            <a:avLst/>
          </a:prstGeom>
        </p:spPr>
      </p:pic>
      <p:pic>
        <p:nvPicPr>
          <p:cNvPr id="5" name="Audio 4">
            <a:hlinkClick r:id="" action="ppaction://media"/>
            <a:extLst>
              <a:ext uri="{FF2B5EF4-FFF2-40B4-BE49-F238E27FC236}">
                <a16:creationId xmlns:a16="http://schemas.microsoft.com/office/drawing/2014/main" id="{F54B9047-BD69-40FB-A352-9C65DAF4554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96000" y="153"/>
            <a:ext cx="396000" cy="396000"/>
          </a:xfrm>
          <a:prstGeom prst="rect">
            <a:avLst/>
          </a:prstGeom>
        </p:spPr>
      </p:pic>
    </p:spTree>
    <p:extLst>
      <p:ext uri="{BB962C8B-B14F-4D97-AF65-F5344CB8AC3E}">
        <p14:creationId xmlns:p14="http://schemas.microsoft.com/office/powerpoint/2010/main" val="955445305"/>
      </p:ext>
    </p:extLst>
  </p:cSld>
  <p:clrMapOvr>
    <a:masterClrMapping/>
  </p:clrMapOvr>
  <mc:AlternateContent xmlns:mc="http://schemas.openxmlformats.org/markup-compatibility/2006">
    <mc:Choice xmlns:p14="http://schemas.microsoft.com/office/powerpoint/2010/main" Requires="p14">
      <p:transition spd="slow" p14:dur="2000" advTm="23742"/>
    </mc:Choice>
    <mc:Fallback>
      <p:transition spd="slow" advTm="237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E756C-AE36-419A-A2D3-60AE5FCBA75E}"/>
              </a:ext>
            </a:extLst>
          </p:cNvPr>
          <p:cNvSpPr>
            <a:spLocks noGrp="1"/>
          </p:cNvSpPr>
          <p:nvPr>
            <p:ph type="title"/>
          </p:nvPr>
        </p:nvSpPr>
        <p:spPr>
          <a:xfrm>
            <a:off x="0" y="18256"/>
            <a:ext cx="12192000" cy="662782"/>
          </a:xfrm>
          <a:ln>
            <a:noFill/>
          </a:ln>
        </p:spPr>
        <p:txBody>
          <a:bodyPr>
            <a:normAutofit/>
          </a:bodyPr>
          <a:lstStyle/>
          <a:p>
            <a:r>
              <a:rPr lang="en-US" altLang="ko-KR" sz="3000" b="1" dirty="0">
                <a:latin typeface="Arial" panose="020B0604020202020204" pitchFamily="34" charset="0"/>
                <a:cs typeface="Arial" panose="020B0604020202020204" pitchFamily="34" charset="0"/>
              </a:rPr>
              <a:t>2. Analysis – Team</a:t>
            </a:r>
            <a:endParaRPr lang="ko-KR" altLang="en-US" sz="30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D53FAE4-1858-4255-BDBC-9B5F28D700B8}"/>
              </a:ext>
            </a:extLst>
          </p:cNvPr>
          <p:cNvSpPr>
            <a:spLocks noGrp="1"/>
          </p:cNvSpPr>
          <p:nvPr>
            <p:ph idx="1"/>
          </p:nvPr>
        </p:nvSpPr>
        <p:spPr>
          <a:xfrm>
            <a:off x="525152" y="896492"/>
            <a:ext cx="6160655" cy="2574499"/>
          </a:xfrm>
        </p:spPr>
        <p:txBody>
          <a:bodyPr anchor="ctr">
            <a:normAutofit fontScale="85000" lnSpcReduction="20000"/>
          </a:bodyPr>
          <a:lstStyle/>
          <a:p>
            <a:pPr marL="514350" indent="-514350">
              <a:buFont typeface="+mj-lt"/>
              <a:buAutoNum type="arabicPeriod"/>
            </a:pPr>
            <a:r>
              <a:rPr lang="en-US" altLang="ko-KR" sz="3200" dirty="0">
                <a:latin typeface="Arial" panose="020B0604020202020204" pitchFamily="34" charset="0"/>
                <a:cs typeface="Arial" panose="020B0604020202020204" pitchFamily="34" charset="0"/>
              </a:rPr>
              <a:t>Teams can be divided into 3 groups</a:t>
            </a:r>
          </a:p>
          <a:p>
            <a:pPr lvl="1"/>
            <a:r>
              <a:rPr lang="en-US" altLang="ko-KR" sz="2100" dirty="0">
                <a:latin typeface="Arial" panose="020B0604020202020204" pitchFamily="34" charset="0"/>
                <a:cs typeface="Arial" panose="020B0604020202020204" pitchFamily="34" charset="0"/>
              </a:rPr>
              <a:t>Average        &gt; 20k</a:t>
            </a:r>
          </a:p>
          <a:p>
            <a:pPr lvl="1"/>
            <a:r>
              <a:rPr lang="en-US" altLang="ko-KR" sz="2100" dirty="0">
                <a:latin typeface="Arial" panose="020B0604020202020204" pitchFamily="34" charset="0"/>
                <a:cs typeface="Arial" panose="020B0604020202020204" pitchFamily="34" charset="0"/>
              </a:rPr>
              <a:t>Average        &lt; 10k</a:t>
            </a:r>
          </a:p>
          <a:p>
            <a:pPr lvl="1"/>
            <a:r>
              <a:rPr lang="en-US" altLang="ko-KR" sz="2100" dirty="0">
                <a:latin typeface="Arial" panose="020B0604020202020204" pitchFamily="34" charset="0"/>
                <a:cs typeface="Arial" panose="020B0604020202020204" pitchFamily="34" charset="0"/>
              </a:rPr>
              <a:t>Middle group</a:t>
            </a:r>
          </a:p>
          <a:p>
            <a:pPr marL="514350" indent="-514350">
              <a:buFont typeface="+mj-lt"/>
              <a:buAutoNum type="arabicPeriod"/>
            </a:pPr>
            <a:endParaRPr lang="en-US" altLang="ko-KR" sz="2700" dirty="0">
              <a:latin typeface="Arial" panose="020B0604020202020204" pitchFamily="34" charset="0"/>
              <a:cs typeface="Arial" panose="020B0604020202020204" pitchFamily="34" charset="0"/>
            </a:endParaRPr>
          </a:p>
          <a:p>
            <a:pPr marL="514350" indent="-514350">
              <a:buFont typeface="+mj-lt"/>
              <a:buAutoNum type="arabicPeriod"/>
            </a:pPr>
            <a:endParaRPr lang="en-US" altLang="ko-KR" sz="1800" dirty="0">
              <a:latin typeface="Arial" panose="020B0604020202020204" pitchFamily="34" charset="0"/>
              <a:cs typeface="Arial" panose="020B0604020202020204" pitchFamily="34" charset="0"/>
            </a:endParaRPr>
          </a:p>
          <a:p>
            <a:pPr marL="514350" indent="-514350">
              <a:buFont typeface="+mj-lt"/>
              <a:buAutoNum type="arabicPeriod"/>
            </a:pPr>
            <a:r>
              <a:rPr lang="en-US" altLang="ko-KR" sz="3200" dirty="0">
                <a:latin typeface="Arial" panose="020B0604020202020204" pitchFamily="34" charset="0"/>
                <a:cs typeface="Arial" panose="020B0604020202020204" pitchFamily="34" charset="0"/>
              </a:rPr>
              <a:t>The ranking tends to be determined by Playoff result.</a:t>
            </a:r>
          </a:p>
        </p:txBody>
      </p:sp>
      <p:pic>
        <p:nvPicPr>
          <p:cNvPr id="4" name="Picture 3" descr="NIKE, Inc. to Become Exclusive Oncourt Uniform and Apparel Provider of the  NBA, WNBA and NBA D-League - Nike News">
            <a:extLst>
              <a:ext uri="{FF2B5EF4-FFF2-40B4-BE49-F238E27FC236}">
                <a16:creationId xmlns:a16="http://schemas.microsoft.com/office/drawing/2014/main" id="{4CC44EC1-5BAB-44B1-84A6-C28D4F2D6544}"/>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864918" y="6092977"/>
            <a:ext cx="1327082" cy="746767"/>
          </a:xfrm>
          <a:prstGeom prst="rect">
            <a:avLst/>
          </a:prstGeom>
          <a:noFill/>
          <a:ln>
            <a:noFill/>
          </a:ln>
        </p:spPr>
      </p:pic>
      <p:cxnSp>
        <p:nvCxnSpPr>
          <p:cNvPr id="8" name="Straight Connector 7">
            <a:extLst>
              <a:ext uri="{FF2B5EF4-FFF2-40B4-BE49-F238E27FC236}">
                <a16:creationId xmlns:a16="http://schemas.microsoft.com/office/drawing/2014/main" id="{7A38DF22-2C8F-44D4-804F-0BAB21BFD50E}"/>
              </a:ext>
            </a:extLst>
          </p:cNvPr>
          <p:cNvCxnSpPr>
            <a:cxnSpLocks/>
          </p:cNvCxnSpPr>
          <p:nvPr/>
        </p:nvCxnSpPr>
        <p:spPr>
          <a:xfrm>
            <a:off x="0" y="681038"/>
            <a:ext cx="121920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Picture 8" descr="Chart&#10;&#10;Description automatically generated">
            <a:extLst>
              <a:ext uri="{FF2B5EF4-FFF2-40B4-BE49-F238E27FC236}">
                <a16:creationId xmlns:a16="http://schemas.microsoft.com/office/drawing/2014/main" id="{39ED0EDA-F751-45A6-899D-6F958F3F00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19406" y="975771"/>
            <a:ext cx="5062002" cy="5196469"/>
          </a:xfrm>
          <a:prstGeom prst="rect">
            <a:avLst/>
          </a:prstGeom>
        </p:spPr>
      </p:pic>
      <p:sp>
        <p:nvSpPr>
          <p:cNvPr id="11" name="Rectangle 10">
            <a:extLst>
              <a:ext uri="{FF2B5EF4-FFF2-40B4-BE49-F238E27FC236}">
                <a16:creationId xmlns:a16="http://schemas.microsoft.com/office/drawing/2014/main" id="{6AF38661-1B60-4A6E-BA85-E0F118CDAA1A}"/>
              </a:ext>
            </a:extLst>
          </p:cNvPr>
          <p:cNvSpPr/>
          <p:nvPr/>
        </p:nvSpPr>
        <p:spPr>
          <a:xfrm>
            <a:off x="8063345" y="1233615"/>
            <a:ext cx="4018063" cy="927694"/>
          </a:xfrm>
          <a:prstGeom prst="rect">
            <a:avLst/>
          </a:prstGeom>
          <a:solidFill>
            <a:srgbClr val="FF0000">
              <a:alpha val="20000"/>
            </a:srgbClr>
          </a:solidFill>
          <a:ln w="571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11">
            <a:extLst>
              <a:ext uri="{FF2B5EF4-FFF2-40B4-BE49-F238E27FC236}">
                <a16:creationId xmlns:a16="http://schemas.microsoft.com/office/drawing/2014/main" id="{2E9BA62D-A17D-49ED-B5F3-5EC4FD0E81D0}"/>
              </a:ext>
            </a:extLst>
          </p:cNvPr>
          <p:cNvSpPr/>
          <p:nvPr/>
        </p:nvSpPr>
        <p:spPr>
          <a:xfrm>
            <a:off x="8063344" y="2142832"/>
            <a:ext cx="4018063" cy="2170549"/>
          </a:xfrm>
          <a:prstGeom prst="rect">
            <a:avLst/>
          </a:prstGeom>
          <a:solidFill>
            <a:srgbClr val="FFFF00">
              <a:alpha val="10000"/>
            </a:srgbClr>
          </a:solidFill>
          <a:ln w="571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Rectangle 12">
            <a:extLst>
              <a:ext uri="{FF2B5EF4-FFF2-40B4-BE49-F238E27FC236}">
                <a16:creationId xmlns:a16="http://schemas.microsoft.com/office/drawing/2014/main" id="{8917BC91-03AF-46D4-A84A-8BEE04FD0E5E}"/>
              </a:ext>
            </a:extLst>
          </p:cNvPr>
          <p:cNvSpPr/>
          <p:nvPr/>
        </p:nvSpPr>
        <p:spPr>
          <a:xfrm>
            <a:off x="8063344" y="4313382"/>
            <a:ext cx="4018063" cy="1568848"/>
          </a:xfrm>
          <a:prstGeom prst="rect">
            <a:avLst/>
          </a:prstGeom>
          <a:solidFill>
            <a:srgbClr val="0070C0">
              <a:alpha val="20000"/>
            </a:srgbClr>
          </a:solidFill>
          <a:ln w="571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Picture 13" descr="A picture containing ax, vector graphics, tool&#10;&#10;Description automatically generated">
            <a:extLst>
              <a:ext uri="{FF2B5EF4-FFF2-40B4-BE49-F238E27FC236}">
                <a16:creationId xmlns:a16="http://schemas.microsoft.com/office/drawing/2014/main" id="{7B3CF412-9614-4344-87A8-E8690183AF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80983" y="1307662"/>
            <a:ext cx="256458" cy="208545"/>
          </a:xfrm>
          <a:prstGeom prst="rect">
            <a:avLst/>
          </a:prstGeom>
        </p:spPr>
      </p:pic>
      <p:pic>
        <p:nvPicPr>
          <p:cNvPr id="17" name="Picture 16" descr="A picture containing ax, vector graphics, tool&#10;&#10;Description automatically generated">
            <a:extLst>
              <a:ext uri="{FF2B5EF4-FFF2-40B4-BE49-F238E27FC236}">
                <a16:creationId xmlns:a16="http://schemas.microsoft.com/office/drawing/2014/main" id="{0C2DECEF-27BE-4BFB-BD6E-B6A3133DFF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80983" y="1554157"/>
            <a:ext cx="256458" cy="208545"/>
          </a:xfrm>
          <a:prstGeom prst="rect">
            <a:avLst/>
          </a:prstGeom>
        </p:spPr>
      </p:pic>
      <p:pic>
        <p:nvPicPr>
          <p:cNvPr id="6" name="Picture 5" descr="A screenshot of a game&#10;&#10;Description automatically generated with low confidence">
            <a:extLst>
              <a:ext uri="{FF2B5EF4-FFF2-40B4-BE49-F238E27FC236}">
                <a16:creationId xmlns:a16="http://schemas.microsoft.com/office/drawing/2014/main" id="{57CAE7CF-07BA-40F3-A3DE-E99A7F7BC9F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4693" y="3470991"/>
            <a:ext cx="5602744" cy="2663297"/>
          </a:xfrm>
          <a:prstGeom prst="rect">
            <a:avLst/>
          </a:prstGeom>
        </p:spPr>
      </p:pic>
      <p:sp>
        <p:nvSpPr>
          <p:cNvPr id="15" name="Rectangle 14">
            <a:extLst>
              <a:ext uri="{FF2B5EF4-FFF2-40B4-BE49-F238E27FC236}">
                <a16:creationId xmlns:a16="http://schemas.microsoft.com/office/drawing/2014/main" id="{B3409E9A-5384-4810-B201-F54D10DF3E44}"/>
              </a:ext>
            </a:extLst>
          </p:cNvPr>
          <p:cNvSpPr/>
          <p:nvPr/>
        </p:nvSpPr>
        <p:spPr>
          <a:xfrm>
            <a:off x="7207777" y="2019300"/>
            <a:ext cx="744976" cy="142010"/>
          </a:xfrm>
          <a:prstGeom prst="rect">
            <a:avLst/>
          </a:prstGeom>
          <a:solidFill>
            <a:srgbClr val="FF0000">
              <a:alpha val="20000"/>
            </a:srgbClr>
          </a:solidFill>
          <a:ln w="571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Rectangle 18">
            <a:extLst>
              <a:ext uri="{FF2B5EF4-FFF2-40B4-BE49-F238E27FC236}">
                <a16:creationId xmlns:a16="http://schemas.microsoft.com/office/drawing/2014/main" id="{02CB2842-39DC-474F-BBC9-BEB0C4AB573F}"/>
              </a:ext>
            </a:extLst>
          </p:cNvPr>
          <p:cNvSpPr/>
          <p:nvPr/>
        </p:nvSpPr>
        <p:spPr>
          <a:xfrm>
            <a:off x="7207776" y="1236657"/>
            <a:ext cx="744976" cy="142010"/>
          </a:xfrm>
          <a:prstGeom prst="rect">
            <a:avLst/>
          </a:prstGeom>
          <a:solidFill>
            <a:srgbClr val="FF0000">
              <a:alpha val="20000"/>
            </a:srgbClr>
          </a:solidFill>
          <a:ln w="571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Rectangle 22">
            <a:extLst>
              <a:ext uri="{FF2B5EF4-FFF2-40B4-BE49-F238E27FC236}">
                <a16:creationId xmlns:a16="http://schemas.microsoft.com/office/drawing/2014/main" id="{4E88E4FD-4744-484C-B281-149D0B92FA61}"/>
              </a:ext>
            </a:extLst>
          </p:cNvPr>
          <p:cNvSpPr/>
          <p:nvPr/>
        </p:nvSpPr>
        <p:spPr>
          <a:xfrm>
            <a:off x="7198623" y="3097433"/>
            <a:ext cx="744976" cy="142010"/>
          </a:xfrm>
          <a:prstGeom prst="rect">
            <a:avLst/>
          </a:prstGeom>
          <a:solidFill>
            <a:srgbClr val="00B050">
              <a:alpha val="20000"/>
            </a:srgbClr>
          </a:solidFill>
          <a:ln w="571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Rectangle 23">
            <a:extLst>
              <a:ext uri="{FF2B5EF4-FFF2-40B4-BE49-F238E27FC236}">
                <a16:creationId xmlns:a16="http://schemas.microsoft.com/office/drawing/2014/main" id="{D9DCAAE7-8E42-4972-9873-F841E85D784A}"/>
              </a:ext>
            </a:extLst>
          </p:cNvPr>
          <p:cNvSpPr/>
          <p:nvPr/>
        </p:nvSpPr>
        <p:spPr>
          <a:xfrm>
            <a:off x="7207776" y="1380249"/>
            <a:ext cx="744976" cy="142010"/>
          </a:xfrm>
          <a:prstGeom prst="rect">
            <a:avLst/>
          </a:prstGeom>
          <a:solidFill>
            <a:srgbClr val="00B050">
              <a:alpha val="20000"/>
            </a:srgbClr>
          </a:solidFill>
          <a:ln w="571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Rectangle 24">
            <a:extLst>
              <a:ext uri="{FF2B5EF4-FFF2-40B4-BE49-F238E27FC236}">
                <a16:creationId xmlns:a16="http://schemas.microsoft.com/office/drawing/2014/main" id="{FAB0FCA0-A787-4863-B71A-1B661693542E}"/>
              </a:ext>
            </a:extLst>
          </p:cNvPr>
          <p:cNvSpPr/>
          <p:nvPr/>
        </p:nvSpPr>
        <p:spPr>
          <a:xfrm>
            <a:off x="7207776" y="1703927"/>
            <a:ext cx="744976" cy="142010"/>
          </a:xfrm>
          <a:prstGeom prst="rect">
            <a:avLst/>
          </a:prstGeom>
          <a:solidFill>
            <a:srgbClr val="0070C0">
              <a:alpha val="20000"/>
            </a:srgbClr>
          </a:solidFill>
          <a:ln w="571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Rectangle 25">
            <a:extLst>
              <a:ext uri="{FF2B5EF4-FFF2-40B4-BE49-F238E27FC236}">
                <a16:creationId xmlns:a16="http://schemas.microsoft.com/office/drawing/2014/main" id="{0B341154-03E6-44B5-9A74-CA95AF1C7DFE}"/>
              </a:ext>
            </a:extLst>
          </p:cNvPr>
          <p:cNvSpPr/>
          <p:nvPr/>
        </p:nvSpPr>
        <p:spPr>
          <a:xfrm>
            <a:off x="7209326" y="3228106"/>
            <a:ext cx="744976" cy="142010"/>
          </a:xfrm>
          <a:prstGeom prst="rect">
            <a:avLst/>
          </a:prstGeom>
          <a:solidFill>
            <a:srgbClr val="0070C0">
              <a:alpha val="20000"/>
            </a:srgbClr>
          </a:solidFill>
          <a:ln w="571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Rectangle 26">
            <a:extLst>
              <a:ext uri="{FF2B5EF4-FFF2-40B4-BE49-F238E27FC236}">
                <a16:creationId xmlns:a16="http://schemas.microsoft.com/office/drawing/2014/main" id="{8153D03F-15DB-4E73-9BE2-8E159F8DF620}"/>
              </a:ext>
            </a:extLst>
          </p:cNvPr>
          <p:cNvSpPr/>
          <p:nvPr/>
        </p:nvSpPr>
        <p:spPr>
          <a:xfrm>
            <a:off x="7207983" y="1865332"/>
            <a:ext cx="744976" cy="142010"/>
          </a:xfrm>
          <a:prstGeom prst="rect">
            <a:avLst/>
          </a:prstGeom>
          <a:solidFill>
            <a:srgbClr val="0070C0">
              <a:alpha val="20000"/>
            </a:srgbClr>
          </a:solidFill>
          <a:ln w="571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Rectangle 27">
            <a:extLst>
              <a:ext uri="{FF2B5EF4-FFF2-40B4-BE49-F238E27FC236}">
                <a16:creationId xmlns:a16="http://schemas.microsoft.com/office/drawing/2014/main" id="{3E1B0959-7DF6-4371-88A9-DA3A5034C12D}"/>
              </a:ext>
            </a:extLst>
          </p:cNvPr>
          <p:cNvSpPr/>
          <p:nvPr/>
        </p:nvSpPr>
        <p:spPr>
          <a:xfrm>
            <a:off x="7200010" y="2337303"/>
            <a:ext cx="744976" cy="142010"/>
          </a:xfrm>
          <a:prstGeom prst="rect">
            <a:avLst/>
          </a:prstGeom>
          <a:solidFill>
            <a:srgbClr val="0070C0">
              <a:alpha val="20000"/>
            </a:srgbClr>
          </a:solidFill>
          <a:ln w="571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Rectangle 28">
            <a:extLst>
              <a:ext uri="{FF2B5EF4-FFF2-40B4-BE49-F238E27FC236}">
                <a16:creationId xmlns:a16="http://schemas.microsoft.com/office/drawing/2014/main" id="{A0D58447-46BD-4CD3-94D0-550A5DE9923C}"/>
              </a:ext>
            </a:extLst>
          </p:cNvPr>
          <p:cNvSpPr/>
          <p:nvPr/>
        </p:nvSpPr>
        <p:spPr>
          <a:xfrm>
            <a:off x="7207776" y="3411167"/>
            <a:ext cx="744976" cy="142010"/>
          </a:xfrm>
          <a:prstGeom prst="rect">
            <a:avLst/>
          </a:prstGeom>
          <a:solidFill>
            <a:srgbClr val="FFFF00">
              <a:alpha val="20000"/>
            </a:srgbClr>
          </a:solidFill>
          <a:ln w="571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Rectangle 29">
            <a:extLst>
              <a:ext uri="{FF2B5EF4-FFF2-40B4-BE49-F238E27FC236}">
                <a16:creationId xmlns:a16="http://schemas.microsoft.com/office/drawing/2014/main" id="{2A0145EC-01F0-4402-B644-522567406A22}"/>
              </a:ext>
            </a:extLst>
          </p:cNvPr>
          <p:cNvSpPr/>
          <p:nvPr/>
        </p:nvSpPr>
        <p:spPr>
          <a:xfrm>
            <a:off x="7207776" y="4946872"/>
            <a:ext cx="744976" cy="142010"/>
          </a:xfrm>
          <a:prstGeom prst="rect">
            <a:avLst/>
          </a:prstGeom>
          <a:solidFill>
            <a:srgbClr val="FFFF00">
              <a:alpha val="20000"/>
            </a:srgbClr>
          </a:solidFill>
          <a:ln w="571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Rectangle 30">
            <a:extLst>
              <a:ext uri="{FF2B5EF4-FFF2-40B4-BE49-F238E27FC236}">
                <a16:creationId xmlns:a16="http://schemas.microsoft.com/office/drawing/2014/main" id="{5C08D7B8-5EA9-492A-842E-84E8413CC924}"/>
              </a:ext>
            </a:extLst>
          </p:cNvPr>
          <p:cNvSpPr/>
          <p:nvPr/>
        </p:nvSpPr>
        <p:spPr>
          <a:xfrm>
            <a:off x="7198623" y="5390035"/>
            <a:ext cx="744976" cy="142010"/>
          </a:xfrm>
          <a:prstGeom prst="rect">
            <a:avLst/>
          </a:prstGeom>
          <a:solidFill>
            <a:srgbClr val="FFFF00">
              <a:alpha val="20000"/>
            </a:srgbClr>
          </a:solidFill>
          <a:ln w="571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Rectangle 31">
            <a:extLst>
              <a:ext uri="{FF2B5EF4-FFF2-40B4-BE49-F238E27FC236}">
                <a16:creationId xmlns:a16="http://schemas.microsoft.com/office/drawing/2014/main" id="{CF017E64-BFBD-4512-8D71-4F4D608AC562}"/>
              </a:ext>
            </a:extLst>
          </p:cNvPr>
          <p:cNvSpPr/>
          <p:nvPr/>
        </p:nvSpPr>
        <p:spPr>
          <a:xfrm>
            <a:off x="7207776" y="2629952"/>
            <a:ext cx="744976" cy="142010"/>
          </a:xfrm>
          <a:prstGeom prst="rect">
            <a:avLst/>
          </a:prstGeom>
          <a:solidFill>
            <a:srgbClr val="FFFF00">
              <a:alpha val="20000"/>
            </a:srgbClr>
          </a:solidFill>
          <a:ln w="571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Rectangle 32">
            <a:extLst>
              <a:ext uri="{FF2B5EF4-FFF2-40B4-BE49-F238E27FC236}">
                <a16:creationId xmlns:a16="http://schemas.microsoft.com/office/drawing/2014/main" id="{AF6FD6F8-D20F-432B-98D8-092438701A74}"/>
              </a:ext>
            </a:extLst>
          </p:cNvPr>
          <p:cNvSpPr/>
          <p:nvPr/>
        </p:nvSpPr>
        <p:spPr>
          <a:xfrm>
            <a:off x="7183114" y="4660629"/>
            <a:ext cx="744976" cy="142010"/>
          </a:xfrm>
          <a:prstGeom prst="rect">
            <a:avLst/>
          </a:prstGeom>
          <a:solidFill>
            <a:srgbClr val="FFFF00">
              <a:alpha val="20000"/>
            </a:srgbClr>
          </a:solidFill>
          <a:ln w="571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Rectangle 33">
            <a:extLst>
              <a:ext uri="{FF2B5EF4-FFF2-40B4-BE49-F238E27FC236}">
                <a16:creationId xmlns:a16="http://schemas.microsoft.com/office/drawing/2014/main" id="{2570FFAD-430E-4877-B954-B2F8FA0960D0}"/>
              </a:ext>
            </a:extLst>
          </p:cNvPr>
          <p:cNvSpPr/>
          <p:nvPr/>
        </p:nvSpPr>
        <p:spPr>
          <a:xfrm>
            <a:off x="7168887" y="5723787"/>
            <a:ext cx="744976" cy="142010"/>
          </a:xfrm>
          <a:prstGeom prst="rect">
            <a:avLst/>
          </a:prstGeom>
          <a:solidFill>
            <a:srgbClr val="FFFF00">
              <a:alpha val="20000"/>
            </a:srgbClr>
          </a:solidFill>
          <a:ln w="571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Rectangle 34">
            <a:extLst>
              <a:ext uri="{FF2B5EF4-FFF2-40B4-BE49-F238E27FC236}">
                <a16:creationId xmlns:a16="http://schemas.microsoft.com/office/drawing/2014/main" id="{76C7506B-15AC-4180-ACDA-0C5A173F4F3D}"/>
              </a:ext>
            </a:extLst>
          </p:cNvPr>
          <p:cNvSpPr/>
          <p:nvPr/>
        </p:nvSpPr>
        <p:spPr>
          <a:xfrm>
            <a:off x="7207776" y="2500091"/>
            <a:ext cx="744976" cy="142010"/>
          </a:xfrm>
          <a:prstGeom prst="rect">
            <a:avLst/>
          </a:prstGeom>
          <a:solidFill>
            <a:srgbClr val="FFFF00">
              <a:alpha val="20000"/>
            </a:srgbClr>
          </a:solidFill>
          <a:ln w="571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Rectangle 35">
            <a:extLst>
              <a:ext uri="{FF2B5EF4-FFF2-40B4-BE49-F238E27FC236}">
                <a16:creationId xmlns:a16="http://schemas.microsoft.com/office/drawing/2014/main" id="{38C295E2-B15C-4D15-B12E-5215B219E34E}"/>
              </a:ext>
            </a:extLst>
          </p:cNvPr>
          <p:cNvSpPr/>
          <p:nvPr/>
        </p:nvSpPr>
        <p:spPr>
          <a:xfrm>
            <a:off x="7198623" y="2945338"/>
            <a:ext cx="744976" cy="142010"/>
          </a:xfrm>
          <a:prstGeom prst="rect">
            <a:avLst/>
          </a:prstGeom>
          <a:solidFill>
            <a:srgbClr val="FFFF00">
              <a:alpha val="20000"/>
            </a:srgbClr>
          </a:solidFill>
          <a:ln w="571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9E86114A-6E83-42E0-9CA0-549067F6C718}"/>
              </a:ext>
            </a:extLst>
          </p:cNvPr>
          <p:cNvSpPr txBox="1"/>
          <p:nvPr/>
        </p:nvSpPr>
        <p:spPr>
          <a:xfrm>
            <a:off x="5092767" y="6134288"/>
            <a:ext cx="1327082" cy="246221"/>
          </a:xfrm>
          <a:prstGeom prst="rect">
            <a:avLst/>
          </a:prstGeom>
          <a:noFill/>
        </p:spPr>
        <p:txBody>
          <a:bodyPr wrap="square" rtlCol="0">
            <a:spAutoFit/>
          </a:bodyPr>
          <a:lstStyle/>
          <a:p>
            <a:pPr algn="r"/>
            <a:r>
              <a:rPr lang="en-US" altLang="ko-KR" sz="1000" dirty="0">
                <a:latin typeface="Arial" panose="020B0604020202020204" pitchFamily="34" charset="0"/>
                <a:cs typeface="Arial" panose="020B0604020202020204" pitchFamily="34" charset="0"/>
              </a:rPr>
              <a:t>CBSsports.com</a:t>
            </a:r>
            <a:endParaRPr lang="ko-KR" altLang="en-US" sz="1000" dirty="0">
              <a:latin typeface="Arial" panose="020B0604020202020204" pitchFamily="34" charset="0"/>
              <a:cs typeface="Arial" panose="020B0604020202020204" pitchFamily="34" charset="0"/>
            </a:endParaRPr>
          </a:p>
        </p:txBody>
      </p:sp>
      <p:pic>
        <p:nvPicPr>
          <p:cNvPr id="42" name="Audio 41">
            <a:hlinkClick r:id="" action="ppaction://media"/>
            <a:extLst>
              <a:ext uri="{FF2B5EF4-FFF2-40B4-BE49-F238E27FC236}">
                <a16:creationId xmlns:a16="http://schemas.microsoft.com/office/drawing/2014/main" id="{3F8535F2-35CE-4D0D-B476-F43B54564866}"/>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796000" y="944"/>
            <a:ext cx="396000" cy="396000"/>
          </a:xfrm>
          <a:prstGeom prst="rect">
            <a:avLst/>
          </a:prstGeom>
        </p:spPr>
      </p:pic>
    </p:spTree>
    <p:custDataLst>
      <p:tags r:id="rId1"/>
    </p:custDataLst>
    <p:extLst>
      <p:ext uri="{BB962C8B-B14F-4D97-AF65-F5344CB8AC3E}">
        <p14:creationId xmlns:p14="http://schemas.microsoft.com/office/powerpoint/2010/main" val="2382731272"/>
      </p:ext>
    </p:extLst>
  </p:cSld>
  <p:clrMapOvr>
    <a:masterClrMapping/>
  </p:clrMapOvr>
  <mc:AlternateContent xmlns:mc="http://schemas.openxmlformats.org/markup-compatibility/2006">
    <mc:Choice xmlns:p14="http://schemas.microsoft.com/office/powerpoint/2010/main" Requires="p14">
      <p:transition spd="slow" p14:dur="2000" advTm="151865"/>
    </mc:Choice>
    <mc:Fallback>
      <p:transition spd="slow" advTm="1518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12"/>
                                        </p:tgtEl>
                                      </p:cBhvr>
                                    </p:animEffect>
                                    <p:set>
                                      <p:cBhvr>
                                        <p:cTn id="36" dur="1" fill="hold">
                                          <p:stCondLst>
                                            <p:cond delay="499"/>
                                          </p:stCondLst>
                                        </p:cTn>
                                        <p:tgtEl>
                                          <p:spTgt spid="12"/>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500"/>
                                        <p:tgtEl>
                                          <p:spTgt spid="2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fade">
                                      <p:cBhvr>
                                        <p:cTn id="66" dur="500"/>
                                        <p:tgtEl>
                                          <p:spTgt spid="2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fade">
                                      <p:cBhvr>
                                        <p:cTn id="71" dur="500"/>
                                        <p:tgtEl>
                                          <p:spTgt spid="3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fade">
                                      <p:cBhvr>
                                        <p:cTn id="74" dur="500"/>
                                        <p:tgtEl>
                                          <p:spTgt spid="3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6"/>
                                        </p:tgtEl>
                                        <p:attrNameLst>
                                          <p:attrName>style.visibility</p:attrName>
                                        </p:attrNameLst>
                                      </p:cBhvr>
                                      <p:to>
                                        <p:strVal val="visible"/>
                                      </p:to>
                                    </p:set>
                                    <p:animEffect transition="in" filter="fade">
                                      <p:cBhvr>
                                        <p:cTn id="77" dur="500"/>
                                        <p:tgtEl>
                                          <p:spTgt spid="36"/>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fade">
                                      <p:cBhvr>
                                        <p:cTn id="80" dur="500"/>
                                        <p:tgtEl>
                                          <p:spTgt spid="2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500"/>
                                        <p:tgtEl>
                                          <p:spTgt spid="3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0"/>
                                        </p:tgtEl>
                                        <p:attrNameLst>
                                          <p:attrName>style.visibility</p:attrName>
                                        </p:attrNameLst>
                                      </p:cBhvr>
                                      <p:to>
                                        <p:strVal val="visible"/>
                                      </p:to>
                                    </p:set>
                                    <p:animEffect transition="in" filter="fade">
                                      <p:cBhvr>
                                        <p:cTn id="86" dur="500"/>
                                        <p:tgtEl>
                                          <p:spTgt spid="30"/>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1"/>
                                        </p:tgtEl>
                                        <p:attrNameLst>
                                          <p:attrName>style.visibility</p:attrName>
                                        </p:attrNameLst>
                                      </p:cBhvr>
                                      <p:to>
                                        <p:strVal val="visible"/>
                                      </p:to>
                                    </p:set>
                                    <p:animEffect transition="in" filter="fade">
                                      <p:cBhvr>
                                        <p:cTn id="89" dur="500"/>
                                        <p:tgtEl>
                                          <p:spTgt spid="31"/>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4"/>
                                        </p:tgtEl>
                                        <p:attrNameLst>
                                          <p:attrName>style.visibility</p:attrName>
                                        </p:attrNameLst>
                                      </p:cBhvr>
                                      <p:to>
                                        <p:strVal val="visible"/>
                                      </p:to>
                                    </p:set>
                                    <p:animEffect transition="in" filter="fade">
                                      <p:cBhvr>
                                        <p:cTn id="9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3" fill="hold" display="0">
                  <p:stCondLst>
                    <p:cond delay="indefinite"/>
                  </p:stCondLst>
                  <p:endCondLst>
                    <p:cond evt="onStopAudio" delay="0">
                      <p:tgtEl>
                        <p:sldTgt/>
                      </p:tgtEl>
                    </p:cond>
                  </p:endCondLst>
                </p:cTn>
                <p:tgtEl>
                  <p:spTgt spid="42"/>
                </p:tgtEl>
              </p:cMediaNode>
            </p:audio>
          </p:childTnLst>
        </p:cTn>
      </p:par>
    </p:tnLst>
    <p:bldLst>
      <p:bldP spid="11" grpId="0" animBg="1"/>
      <p:bldP spid="11" grpId="1" animBg="1"/>
      <p:bldP spid="12" grpId="0" animBg="1"/>
      <p:bldP spid="12" grpId="1" animBg="1"/>
      <p:bldP spid="13" grpId="0" animBg="1"/>
      <p:bldP spid="13" grpId="1" animBg="1"/>
      <p:bldP spid="15" grpId="0" animBg="1"/>
      <p:bldP spid="19"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E756C-AE36-419A-A2D3-60AE5FCBA75E}"/>
              </a:ext>
            </a:extLst>
          </p:cNvPr>
          <p:cNvSpPr>
            <a:spLocks noGrp="1"/>
          </p:cNvSpPr>
          <p:nvPr>
            <p:ph type="title"/>
          </p:nvPr>
        </p:nvSpPr>
        <p:spPr>
          <a:xfrm>
            <a:off x="0" y="18256"/>
            <a:ext cx="12192000" cy="662782"/>
          </a:xfrm>
          <a:ln>
            <a:noFill/>
          </a:ln>
        </p:spPr>
        <p:txBody>
          <a:bodyPr>
            <a:normAutofit/>
          </a:bodyPr>
          <a:lstStyle/>
          <a:p>
            <a:r>
              <a:rPr lang="en-US" altLang="ko-KR" sz="3000" b="1" dirty="0">
                <a:latin typeface="Arial" panose="020B0604020202020204" pitchFamily="34" charset="0"/>
                <a:cs typeface="Arial" panose="020B0604020202020204" pitchFamily="34" charset="0"/>
              </a:rPr>
              <a:t>2. Analysis – Division</a:t>
            </a:r>
            <a:endParaRPr lang="ko-KR" altLang="en-US" sz="30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D53FAE4-1858-4255-BDBC-9B5F28D700B8}"/>
              </a:ext>
            </a:extLst>
          </p:cNvPr>
          <p:cNvSpPr>
            <a:spLocks noGrp="1"/>
          </p:cNvSpPr>
          <p:nvPr>
            <p:ph idx="1"/>
          </p:nvPr>
        </p:nvSpPr>
        <p:spPr>
          <a:xfrm>
            <a:off x="525152" y="896492"/>
            <a:ext cx="6160655" cy="5196468"/>
          </a:xfrm>
        </p:spPr>
        <p:txBody>
          <a:bodyPr anchor="ctr">
            <a:normAutofit/>
          </a:bodyPr>
          <a:lstStyle/>
          <a:p>
            <a:pPr marL="514350" indent="-514350">
              <a:buFont typeface="+mj-lt"/>
              <a:buAutoNum type="arabicPeriod"/>
            </a:pPr>
            <a:r>
              <a:rPr lang="en-US" altLang="ko-KR" sz="2700" dirty="0">
                <a:latin typeface="Arial" panose="020B0604020202020204" pitchFamily="34" charset="0"/>
                <a:cs typeface="Arial" panose="020B0604020202020204" pitchFamily="34" charset="0"/>
              </a:rPr>
              <a:t>Atlantic Division is the most frequently mentioned Division.</a:t>
            </a:r>
          </a:p>
          <a:p>
            <a:pPr marL="514350" indent="-514350">
              <a:buAutoNum type="arabicPeriod"/>
            </a:pPr>
            <a:endParaRPr lang="en-US" altLang="ko-KR" sz="2700" dirty="0">
              <a:latin typeface="Arial" panose="020B0604020202020204" pitchFamily="34" charset="0"/>
              <a:cs typeface="Arial" panose="020B0604020202020204" pitchFamily="34" charset="0"/>
            </a:endParaRPr>
          </a:p>
          <a:p>
            <a:pPr marL="514350" indent="-514350">
              <a:buFont typeface="+mj-lt"/>
              <a:buAutoNum type="arabicPeriod"/>
            </a:pPr>
            <a:r>
              <a:rPr lang="en-US" altLang="ko-KR" sz="2700" dirty="0">
                <a:latin typeface="Arial" panose="020B0604020202020204" pitchFamily="34" charset="0"/>
                <a:cs typeface="Arial" panose="020B0604020202020204" pitchFamily="34" charset="0"/>
              </a:rPr>
              <a:t>Northwest is the least mentioned.</a:t>
            </a:r>
          </a:p>
          <a:p>
            <a:pPr marL="514350" indent="-514350">
              <a:buFont typeface="+mj-lt"/>
              <a:buAutoNum type="arabicPeriod"/>
            </a:pPr>
            <a:endParaRPr lang="en-US" altLang="ko-KR" sz="2700" dirty="0">
              <a:latin typeface="Arial" panose="020B0604020202020204" pitchFamily="34" charset="0"/>
              <a:cs typeface="Arial" panose="020B0604020202020204" pitchFamily="34" charset="0"/>
            </a:endParaRPr>
          </a:p>
          <a:p>
            <a:pPr marL="514350" indent="-514350">
              <a:buFont typeface="+mj-lt"/>
              <a:buAutoNum type="arabicPeriod"/>
            </a:pPr>
            <a:r>
              <a:rPr lang="en-US" altLang="ko-KR" sz="2700" dirty="0">
                <a:latin typeface="Arial" panose="020B0604020202020204" pitchFamily="34" charset="0"/>
                <a:cs typeface="Arial" panose="020B0604020202020204" pitchFamily="34" charset="0"/>
              </a:rPr>
              <a:t>The other divisions do not have a big difference.</a:t>
            </a:r>
          </a:p>
          <a:p>
            <a:pPr lvl="1"/>
            <a:r>
              <a:rPr lang="en-US" altLang="ko-KR" sz="1800" dirty="0">
                <a:latin typeface="Arial" panose="020B0604020202020204" pitchFamily="34" charset="0"/>
                <a:cs typeface="Arial" panose="020B0604020202020204" pitchFamily="34" charset="0"/>
              </a:rPr>
              <a:t>They mentioned between from 15k to 10k.</a:t>
            </a:r>
            <a:endParaRPr lang="en-US" altLang="ko-KR" sz="1100" dirty="0">
              <a:latin typeface="Arial" panose="020B0604020202020204" pitchFamily="34" charset="0"/>
              <a:cs typeface="Arial" panose="020B0604020202020204" pitchFamily="34" charset="0"/>
            </a:endParaRPr>
          </a:p>
        </p:txBody>
      </p:sp>
      <p:pic>
        <p:nvPicPr>
          <p:cNvPr id="4" name="Picture 3" descr="NIKE, Inc. to Become Exclusive Oncourt Uniform and Apparel Provider of the  NBA, WNBA and NBA D-League - Nike News">
            <a:extLst>
              <a:ext uri="{FF2B5EF4-FFF2-40B4-BE49-F238E27FC236}">
                <a16:creationId xmlns:a16="http://schemas.microsoft.com/office/drawing/2014/main" id="{4CC44EC1-5BAB-44B1-84A6-C28D4F2D654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64918" y="6092977"/>
            <a:ext cx="1327082" cy="746767"/>
          </a:xfrm>
          <a:prstGeom prst="rect">
            <a:avLst/>
          </a:prstGeom>
          <a:noFill/>
          <a:ln>
            <a:noFill/>
          </a:ln>
        </p:spPr>
      </p:pic>
      <p:cxnSp>
        <p:nvCxnSpPr>
          <p:cNvPr id="8" name="Straight Connector 7">
            <a:extLst>
              <a:ext uri="{FF2B5EF4-FFF2-40B4-BE49-F238E27FC236}">
                <a16:creationId xmlns:a16="http://schemas.microsoft.com/office/drawing/2014/main" id="{7A38DF22-2C8F-44D4-804F-0BAB21BFD50E}"/>
              </a:ext>
            </a:extLst>
          </p:cNvPr>
          <p:cNvCxnSpPr>
            <a:cxnSpLocks/>
          </p:cNvCxnSpPr>
          <p:nvPr/>
        </p:nvCxnSpPr>
        <p:spPr>
          <a:xfrm>
            <a:off x="0" y="681038"/>
            <a:ext cx="121920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 name="Picture 9" descr="Chart, bar chart&#10;&#10;Description automatically generated">
            <a:extLst>
              <a:ext uri="{FF2B5EF4-FFF2-40B4-BE49-F238E27FC236}">
                <a16:creationId xmlns:a16="http://schemas.microsoft.com/office/drawing/2014/main" id="{C362ECF6-8508-4C37-A277-2998D46050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19406" y="975772"/>
            <a:ext cx="5062002" cy="5196464"/>
          </a:xfrm>
          <a:prstGeom prst="rect">
            <a:avLst/>
          </a:prstGeom>
        </p:spPr>
      </p:pic>
      <p:pic>
        <p:nvPicPr>
          <p:cNvPr id="5" name="Audio 4">
            <a:hlinkClick r:id="" action="ppaction://media"/>
            <a:extLst>
              <a:ext uri="{FF2B5EF4-FFF2-40B4-BE49-F238E27FC236}">
                <a16:creationId xmlns:a16="http://schemas.microsoft.com/office/drawing/2014/main" id="{B61EE435-55E3-41E4-BBAF-9319008853A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96000" y="980"/>
            <a:ext cx="396000" cy="396000"/>
          </a:xfrm>
          <a:prstGeom prst="rect">
            <a:avLst/>
          </a:prstGeom>
        </p:spPr>
      </p:pic>
    </p:spTree>
    <p:extLst>
      <p:ext uri="{BB962C8B-B14F-4D97-AF65-F5344CB8AC3E}">
        <p14:creationId xmlns:p14="http://schemas.microsoft.com/office/powerpoint/2010/main" val="274909934"/>
      </p:ext>
    </p:extLst>
  </p:cSld>
  <p:clrMapOvr>
    <a:masterClrMapping/>
  </p:clrMapOvr>
  <mc:AlternateContent xmlns:mc="http://schemas.openxmlformats.org/markup-compatibility/2006">
    <mc:Choice xmlns:p14="http://schemas.microsoft.com/office/powerpoint/2010/main" Requires="p14">
      <p:transition spd="slow" p14:dur="2000" advTm="14816"/>
    </mc:Choice>
    <mc:Fallback>
      <p:transition spd="slow" advTm="148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E756C-AE36-419A-A2D3-60AE5FCBA75E}"/>
              </a:ext>
            </a:extLst>
          </p:cNvPr>
          <p:cNvSpPr>
            <a:spLocks noGrp="1"/>
          </p:cNvSpPr>
          <p:nvPr>
            <p:ph type="title"/>
          </p:nvPr>
        </p:nvSpPr>
        <p:spPr>
          <a:xfrm>
            <a:off x="0" y="18256"/>
            <a:ext cx="12192000" cy="662782"/>
          </a:xfrm>
          <a:ln>
            <a:noFill/>
          </a:ln>
        </p:spPr>
        <p:txBody>
          <a:bodyPr>
            <a:normAutofit/>
          </a:bodyPr>
          <a:lstStyle/>
          <a:p>
            <a:r>
              <a:rPr lang="en-US" altLang="ko-KR" sz="3000" b="1" dirty="0">
                <a:latin typeface="Arial" panose="020B0604020202020204" pitchFamily="34" charset="0"/>
                <a:cs typeface="Arial" panose="020B0604020202020204" pitchFamily="34" charset="0"/>
              </a:rPr>
              <a:t>2. Analysis – Player</a:t>
            </a:r>
            <a:endParaRPr lang="ko-KR" altLang="en-US" sz="30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D53FAE4-1858-4255-BDBC-9B5F28D700B8}"/>
              </a:ext>
            </a:extLst>
          </p:cNvPr>
          <p:cNvSpPr>
            <a:spLocks noGrp="1"/>
          </p:cNvSpPr>
          <p:nvPr>
            <p:ph idx="1"/>
          </p:nvPr>
        </p:nvSpPr>
        <p:spPr>
          <a:xfrm>
            <a:off x="391886" y="4183813"/>
            <a:ext cx="6293921" cy="1909146"/>
          </a:xfrm>
        </p:spPr>
        <p:txBody>
          <a:bodyPr anchor="ctr">
            <a:normAutofit fontScale="92500"/>
          </a:bodyPr>
          <a:lstStyle/>
          <a:p>
            <a:r>
              <a:rPr lang="en-US" altLang="ko-KR" sz="1800" dirty="0">
                <a:latin typeface="Arial" panose="020B0604020202020204" pitchFamily="34" charset="0"/>
                <a:cs typeface="Arial" panose="020B0604020202020204" pitchFamily="34" charset="0"/>
              </a:rPr>
              <a:t>Curry and Lebron are the players most mentioned. </a:t>
            </a:r>
          </a:p>
          <a:p>
            <a:r>
              <a:rPr lang="en-US" altLang="ko-KR" sz="1800" dirty="0">
                <a:latin typeface="Arial" panose="020B0604020202020204" pitchFamily="34" charset="0"/>
                <a:cs typeface="Arial" panose="020B0604020202020204" pitchFamily="34" charset="0"/>
              </a:rPr>
              <a:t>Overall, Lebron was mentioned as more stable. </a:t>
            </a:r>
          </a:p>
          <a:p>
            <a:r>
              <a:rPr lang="en-US" altLang="ko-KR" sz="1800" dirty="0">
                <a:latin typeface="Arial" panose="020B0604020202020204" pitchFamily="34" charset="0"/>
                <a:cs typeface="Arial" panose="020B0604020202020204" pitchFamily="34" charset="0"/>
              </a:rPr>
              <a:t>Jordan also mentioned continuously.</a:t>
            </a:r>
          </a:p>
          <a:p>
            <a:r>
              <a:rPr lang="en-US" altLang="ko-KR" sz="1800" dirty="0">
                <a:latin typeface="Arial" panose="020B0604020202020204" pitchFamily="34" charset="0"/>
                <a:cs typeface="Arial" panose="020B0604020202020204" pitchFamily="34" charset="0"/>
              </a:rPr>
              <a:t>An issue like a trade or an injury increase frequency sharply. </a:t>
            </a:r>
          </a:p>
          <a:p>
            <a:pPr lvl="1"/>
            <a:r>
              <a:rPr lang="en-US" altLang="ko-KR" sz="1000" dirty="0">
                <a:latin typeface="Arial" panose="020B0604020202020204" pitchFamily="34" charset="0"/>
                <a:cs typeface="Arial" panose="020B0604020202020204" pitchFamily="34" charset="0"/>
              </a:rPr>
              <a:t>Curry injured 19-20 season</a:t>
            </a:r>
          </a:p>
          <a:p>
            <a:pPr lvl="1"/>
            <a:r>
              <a:rPr lang="en-US" altLang="ko-KR" sz="1000" dirty="0">
                <a:latin typeface="Arial" panose="020B0604020202020204" pitchFamily="34" charset="0"/>
                <a:cs typeface="Arial" panose="020B0604020202020204" pitchFamily="34" charset="0"/>
              </a:rPr>
              <a:t>Kawai traded 19-20 season, and this is the first that the Final MVP changed a team</a:t>
            </a:r>
          </a:p>
        </p:txBody>
      </p:sp>
      <p:pic>
        <p:nvPicPr>
          <p:cNvPr id="4" name="Picture 3" descr="NIKE, Inc. to Become Exclusive Oncourt Uniform and Apparel Provider of the  NBA, WNBA and NBA D-League - Nike News">
            <a:extLst>
              <a:ext uri="{FF2B5EF4-FFF2-40B4-BE49-F238E27FC236}">
                <a16:creationId xmlns:a16="http://schemas.microsoft.com/office/drawing/2014/main" id="{4CC44EC1-5BAB-44B1-84A6-C28D4F2D654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64918" y="6092977"/>
            <a:ext cx="1327082" cy="746767"/>
          </a:xfrm>
          <a:prstGeom prst="rect">
            <a:avLst/>
          </a:prstGeom>
          <a:noFill/>
          <a:ln>
            <a:noFill/>
          </a:ln>
        </p:spPr>
      </p:pic>
      <p:cxnSp>
        <p:nvCxnSpPr>
          <p:cNvPr id="8" name="Straight Connector 7">
            <a:extLst>
              <a:ext uri="{FF2B5EF4-FFF2-40B4-BE49-F238E27FC236}">
                <a16:creationId xmlns:a16="http://schemas.microsoft.com/office/drawing/2014/main" id="{7A38DF22-2C8F-44D4-804F-0BAB21BFD50E}"/>
              </a:ext>
            </a:extLst>
          </p:cNvPr>
          <p:cNvCxnSpPr>
            <a:cxnSpLocks/>
          </p:cNvCxnSpPr>
          <p:nvPr/>
        </p:nvCxnSpPr>
        <p:spPr>
          <a:xfrm>
            <a:off x="0" y="681038"/>
            <a:ext cx="121920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7" name="Picture 6" descr="Chart, line chart&#10;&#10;Description automatically generated">
            <a:extLst>
              <a:ext uri="{FF2B5EF4-FFF2-40B4-BE49-F238E27FC236}">
                <a16:creationId xmlns:a16="http://schemas.microsoft.com/office/drawing/2014/main" id="{F63D51E3-3515-4D66-B613-C0A8D7FBE1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19405" y="982781"/>
            <a:ext cx="5075909" cy="5151506"/>
          </a:xfrm>
          <a:prstGeom prst="rect">
            <a:avLst/>
          </a:prstGeom>
        </p:spPr>
      </p:pic>
      <p:pic>
        <p:nvPicPr>
          <p:cNvPr id="6" name="Picture 5" descr="Chart, funnel chart&#10;&#10;Description automatically generated">
            <a:extLst>
              <a:ext uri="{FF2B5EF4-FFF2-40B4-BE49-F238E27FC236}">
                <a16:creationId xmlns:a16="http://schemas.microsoft.com/office/drawing/2014/main" id="{9697BF55-A492-4CE9-947B-83F5EC508A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3335" y="1065908"/>
            <a:ext cx="5559335" cy="3117905"/>
          </a:xfrm>
          <a:prstGeom prst="rect">
            <a:avLst/>
          </a:prstGeom>
        </p:spPr>
      </p:pic>
      <p:pic>
        <p:nvPicPr>
          <p:cNvPr id="11" name="Audio 10">
            <a:hlinkClick r:id="" action="ppaction://media"/>
            <a:extLst>
              <a:ext uri="{FF2B5EF4-FFF2-40B4-BE49-F238E27FC236}">
                <a16:creationId xmlns:a16="http://schemas.microsoft.com/office/drawing/2014/main" id="{3EB6003A-DE7E-4EE0-BFA8-E4EC8413713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796000" y="0"/>
            <a:ext cx="396000" cy="396000"/>
          </a:xfrm>
          <a:prstGeom prst="rect">
            <a:avLst/>
          </a:prstGeom>
        </p:spPr>
      </p:pic>
    </p:spTree>
    <p:extLst>
      <p:ext uri="{BB962C8B-B14F-4D97-AF65-F5344CB8AC3E}">
        <p14:creationId xmlns:p14="http://schemas.microsoft.com/office/powerpoint/2010/main" val="2257246305"/>
      </p:ext>
    </p:extLst>
  </p:cSld>
  <p:clrMapOvr>
    <a:masterClrMapping/>
  </p:clrMapOvr>
  <mc:AlternateContent xmlns:mc="http://schemas.openxmlformats.org/markup-compatibility/2006">
    <mc:Choice xmlns:p14="http://schemas.microsoft.com/office/powerpoint/2010/main" Requires="p14">
      <p:transition spd="slow" p14:dur="2000" advTm="41042"/>
    </mc:Choice>
    <mc:Fallback>
      <p:transition spd="slow" advTm="410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8.9|9.7|1.1|7.3"/>
</p:tagLst>
</file>

<file path=ppt/tags/tag2.xml><?xml version="1.0" encoding="utf-8"?>
<p:tagLst xmlns:a="http://schemas.openxmlformats.org/drawingml/2006/main" xmlns:r="http://schemas.openxmlformats.org/officeDocument/2006/relationships" xmlns:p="http://schemas.openxmlformats.org/presentationml/2006/main">
  <p:tag name="TIMING" val="|8.3|29.4|1|12|0.8|5.9|0.6|14.8|17.2|16.7"/>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3097</TotalTime>
  <Words>1724</Words>
  <Application>Microsoft Office PowerPoint</Application>
  <PresentationFormat>Widescreen</PresentationFormat>
  <Paragraphs>183</Paragraphs>
  <Slides>14</Slides>
  <Notes>14</Notes>
  <HiddenSlides>0</HiddenSlides>
  <MMClips>14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맑은 고딕</vt:lpstr>
      <vt:lpstr>Arial</vt:lpstr>
      <vt:lpstr>Calibri</vt:lpstr>
      <vt:lpstr>Calibri Light</vt:lpstr>
      <vt:lpstr>Office Theme</vt:lpstr>
      <vt:lpstr>Fan Engagement NBA Tweets</vt:lpstr>
      <vt:lpstr>Agenda</vt:lpstr>
      <vt:lpstr>1. Intro – Purpose</vt:lpstr>
      <vt:lpstr>1. Intro – Data set</vt:lpstr>
      <vt:lpstr>1. Intro – Data set</vt:lpstr>
      <vt:lpstr>2. Analysis – Competitor</vt:lpstr>
      <vt:lpstr>2. Analysis – Team</vt:lpstr>
      <vt:lpstr>2. Analysis – Division</vt:lpstr>
      <vt:lpstr>2. Analysis – Player</vt:lpstr>
      <vt:lpstr>2. Analysis – Key words</vt:lpstr>
      <vt:lpstr>2. Analysis – Key words</vt:lpstr>
      <vt:lpstr>3. Conclusion</vt:lpstr>
      <vt:lpstr>Contact</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제목</dc:title>
  <dc:creator>Ji Ho Song</dc:creator>
  <cp:lastModifiedBy>Ji Ho Song</cp:lastModifiedBy>
  <cp:revision>34</cp:revision>
  <dcterms:created xsi:type="dcterms:W3CDTF">2022-03-10T08:56:41Z</dcterms:created>
  <dcterms:modified xsi:type="dcterms:W3CDTF">2022-03-13T23:13:36Z</dcterms:modified>
</cp:coreProperties>
</file>